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0" r:id="rId2"/>
    <p:sldMasterId id="2147483714" r:id="rId3"/>
    <p:sldMasterId id="2147483728" r:id="rId4"/>
    <p:sldMasterId id="2147483785" r:id="rId5"/>
  </p:sldMasterIdLst>
  <p:notesMasterIdLst>
    <p:notesMasterId r:id="rId31"/>
  </p:notesMasterIdLst>
  <p:handoutMasterIdLst>
    <p:handoutMasterId r:id="rId32"/>
  </p:handoutMasterIdLst>
  <p:sldIdLst>
    <p:sldId id="256" r:id="rId6"/>
    <p:sldId id="277" r:id="rId7"/>
    <p:sldId id="268" r:id="rId8"/>
    <p:sldId id="285" r:id="rId9"/>
    <p:sldId id="286" r:id="rId10"/>
    <p:sldId id="260" r:id="rId11"/>
    <p:sldId id="261" r:id="rId12"/>
    <p:sldId id="278" r:id="rId13"/>
    <p:sldId id="259" r:id="rId14"/>
    <p:sldId id="262" r:id="rId15"/>
    <p:sldId id="287" r:id="rId16"/>
    <p:sldId id="270" r:id="rId17"/>
    <p:sldId id="269" r:id="rId18"/>
    <p:sldId id="274" r:id="rId19"/>
    <p:sldId id="257" r:id="rId20"/>
    <p:sldId id="258" r:id="rId21"/>
    <p:sldId id="267" r:id="rId22"/>
    <p:sldId id="288" r:id="rId23"/>
    <p:sldId id="289" r:id="rId24"/>
    <p:sldId id="290" r:id="rId25"/>
    <p:sldId id="291" r:id="rId26"/>
    <p:sldId id="284" r:id="rId27"/>
    <p:sldId id="275" r:id="rId28"/>
    <p:sldId id="292" r:id="rId29"/>
    <p:sldId id="293"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707" autoAdjust="0"/>
  </p:normalViewPr>
  <p:slideViewPr>
    <p:cSldViewPr snapToGrid="0">
      <p:cViewPr varScale="1">
        <p:scale>
          <a:sx n="87" d="100"/>
          <a:sy n="87"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81D3E0D1-1AA4-4AD3-AA1E-FE02D0C1E2C9}" type="datetimeFigureOut">
              <a:rPr lang="en-US" smtClean="0"/>
              <a:t>6/25/2019</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FD2DCD42-39F1-45BB-9D13-468B72F4E58C}" type="slidenum">
              <a:rPr lang="en-US" smtClean="0"/>
              <a:t>‹#›</a:t>
            </a:fld>
            <a:endParaRPr lang="en-US"/>
          </a:p>
        </p:txBody>
      </p:sp>
    </p:spTree>
    <p:extLst>
      <p:ext uri="{BB962C8B-B14F-4D97-AF65-F5344CB8AC3E}">
        <p14:creationId xmlns:p14="http://schemas.microsoft.com/office/powerpoint/2010/main" val="144721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F83949DB-4DE4-4AE1-BA24-4C68CE38886D}" type="datetimeFigureOut">
              <a:rPr lang="en-US" smtClean="0"/>
              <a:t>6/25/2019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A314E97B-158D-4EF2-9388-3870BF942F6B}" type="slidenum">
              <a:rPr lang="en-US" smtClean="0"/>
              <a:t>‹#›</a:t>
            </a:fld>
            <a:endParaRPr lang="en-US"/>
          </a:p>
        </p:txBody>
      </p:sp>
    </p:spTree>
    <p:extLst>
      <p:ext uri="{BB962C8B-B14F-4D97-AF65-F5344CB8AC3E}">
        <p14:creationId xmlns:p14="http://schemas.microsoft.com/office/powerpoint/2010/main" val="336356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13-2BB8-4154-907E-3DAEED3F5402}" type="slidenum">
              <a:rPr lang="en-US">
                <a:solidFill>
                  <a:srgbClr val="000000"/>
                </a:solidFill>
              </a:rPr>
              <a:pPr/>
              <a:t>3</a:t>
            </a:fld>
            <a:endParaRPr lang="en-US">
              <a:solidFill>
                <a:srgbClr val="000000"/>
              </a:solidFill>
            </a:endParaRP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dirty="0"/>
              <a:t>50%</a:t>
            </a:r>
            <a:r>
              <a:rPr lang="en-US" baseline="0" dirty="0"/>
              <a:t> topsoil loss </a:t>
            </a:r>
            <a:r>
              <a:rPr lang="en-US" dirty="0" err="1">
                <a:latin typeface="Arial" charset="0"/>
              </a:rPr>
              <a:t>Risser</a:t>
            </a:r>
            <a:r>
              <a:rPr lang="en-US" dirty="0">
                <a:latin typeface="Arial" charset="0"/>
              </a:rPr>
              <a:t>, J. (1981) A renewed threat of soil erosion: it’s worse than the Dust Bowl. </a:t>
            </a:r>
            <a:r>
              <a:rPr lang="en-US" i="1" dirty="0">
                <a:latin typeface="Arial" charset="0"/>
              </a:rPr>
              <a:t>Smithsonian </a:t>
            </a:r>
            <a:r>
              <a:rPr lang="en-US" b="1" dirty="0">
                <a:latin typeface="Arial" charset="0"/>
              </a:rPr>
              <a:t>11:</a:t>
            </a:r>
            <a:r>
              <a:rPr lang="en-US" dirty="0">
                <a:latin typeface="Arial" charset="0"/>
              </a:rPr>
              <a:t> 120–122 124 126–130. 2007 National Resources Inventory (NRI) 5.2 tons/acre/year = 0.035 in </a:t>
            </a:r>
          </a:p>
          <a:p>
            <a:endParaRPr lang="en-US" dirty="0">
              <a:latin typeface="Arial" charset="0"/>
            </a:endParaRPr>
          </a:p>
          <a:p>
            <a:r>
              <a:rPr lang="en-US" dirty="0">
                <a:latin typeface="Arial" charset="0"/>
              </a:rPr>
              <a:t>Our soils have lost over 50% of their soil carbon since we began farming </a:t>
            </a:r>
            <a:r>
              <a:rPr lang="en-US" dirty="0" err="1">
                <a:latin typeface="Arial" charset="0"/>
              </a:rPr>
              <a:t>Paustian</a:t>
            </a:r>
            <a:r>
              <a:rPr lang="en-US" dirty="0">
                <a:latin typeface="Arial" charset="0"/>
              </a:rPr>
              <a:t> 1997</a:t>
            </a:r>
            <a:endParaRPr lang="en-US" dirty="0"/>
          </a:p>
        </p:txBody>
      </p:sp>
    </p:spTree>
    <p:extLst>
      <p:ext uri="{BB962C8B-B14F-4D97-AF65-F5344CB8AC3E}">
        <p14:creationId xmlns:p14="http://schemas.microsoft.com/office/powerpoint/2010/main" val="1877742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064" indent="-286179" eaLnBrk="0" hangingPunct="0">
              <a:spcBef>
                <a:spcPct val="30000"/>
              </a:spcBef>
              <a:defRPr sz="1200">
                <a:solidFill>
                  <a:schemeClr val="tx1"/>
                </a:solidFill>
                <a:latin typeface="Arial" panose="020B0604020202020204" pitchFamily="34" charset="0"/>
              </a:defRPr>
            </a:lvl2pPr>
            <a:lvl3pPr marL="1144715" indent="-228943" eaLnBrk="0" hangingPunct="0">
              <a:spcBef>
                <a:spcPct val="30000"/>
              </a:spcBef>
              <a:defRPr sz="1200">
                <a:solidFill>
                  <a:schemeClr val="tx1"/>
                </a:solidFill>
                <a:latin typeface="Arial" panose="020B0604020202020204" pitchFamily="34" charset="0"/>
              </a:defRPr>
            </a:lvl3pPr>
            <a:lvl4pPr marL="1602600" indent="-228943" eaLnBrk="0" hangingPunct="0">
              <a:spcBef>
                <a:spcPct val="30000"/>
              </a:spcBef>
              <a:defRPr sz="1200">
                <a:solidFill>
                  <a:schemeClr val="tx1"/>
                </a:solidFill>
                <a:latin typeface="Arial" panose="020B0604020202020204" pitchFamily="34" charset="0"/>
              </a:defRPr>
            </a:lvl4pPr>
            <a:lvl5pPr marL="2060486" indent="-228943" eaLnBrk="0" hangingPunct="0">
              <a:spcBef>
                <a:spcPct val="30000"/>
              </a:spcBef>
              <a:defRPr sz="1200">
                <a:solidFill>
                  <a:schemeClr val="tx1"/>
                </a:solidFill>
                <a:latin typeface="Arial" panose="020B0604020202020204" pitchFamily="34" charset="0"/>
              </a:defRPr>
            </a:lvl5pPr>
            <a:lvl6pPr marL="2518372" indent="-228943" eaLnBrk="0" fontAlgn="base" hangingPunct="0">
              <a:spcBef>
                <a:spcPct val="30000"/>
              </a:spcBef>
              <a:spcAft>
                <a:spcPct val="0"/>
              </a:spcAft>
              <a:defRPr sz="1200">
                <a:solidFill>
                  <a:schemeClr val="tx1"/>
                </a:solidFill>
                <a:latin typeface="Arial" panose="020B0604020202020204" pitchFamily="34" charset="0"/>
              </a:defRPr>
            </a:lvl6pPr>
            <a:lvl7pPr marL="2976258" indent="-228943" eaLnBrk="0" fontAlgn="base" hangingPunct="0">
              <a:spcBef>
                <a:spcPct val="30000"/>
              </a:spcBef>
              <a:spcAft>
                <a:spcPct val="0"/>
              </a:spcAft>
              <a:defRPr sz="1200">
                <a:solidFill>
                  <a:schemeClr val="tx1"/>
                </a:solidFill>
                <a:latin typeface="Arial" panose="020B0604020202020204" pitchFamily="34" charset="0"/>
              </a:defRPr>
            </a:lvl7pPr>
            <a:lvl8pPr marL="3434144" indent="-228943" eaLnBrk="0" fontAlgn="base" hangingPunct="0">
              <a:spcBef>
                <a:spcPct val="30000"/>
              </a:spcBef>
              <a:spcAft>
                <a:spcPct val="0"/>
              </a:spcAft>
              <a:defRPr sz="1200">
                <a:solidFill>
                  <a:schemeClr val="tx1"/>
                </a:solidFill>
                <a:latin typeface="Arial" panose="020B0604020202020204" pitchFamily="34" charset="0"/>
              </a:defRPr>
            </a:lvl8pPr>
            <a:lvl9pPr marL="3892029" indent="-228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0F45934-1F44-4CB2-969F-B04FF7A8E386}" type="slidenum">
              <a:rPr lang="en-US" altLang="en-US">
                <a:solidFill>
                  <a:srgbClr val="000000"/>
                </a:solidFill>
              </a:rPr>
              <a:pPr eaLnBrk="1" hangingPunct="1">
                <a:spcBef>
                  <a:spcPct val="0"/>
                </a:spcBef>
              </a:pPr>
              <a:t>24</a:t>
            </a:fld>
            <a:endParaRPr lang="en-US" altLang="en-US">
              <a:solidFill>
                <a:srgbClr val="000000"/>
              </a:solidFill>
            </a:endParaRPr>
          </a:p>
        </p:txBody>
      </p:sp>
      <p:sp>
        <p:nvSpPr>
          <p:cNvPr id="36867" name="Rectangle 2"/>
          <p:cNvSpPr>
            <a:spLocks noGrp="1" noRot="1" noChangeAspect="1" noChangeArrowheads="1" noTextEdit="1"/>
          </p:cNvSpPr>
          <p:nvPr>
            <p:ph type="sldImg"/>
          </p:nvPr>
        </p:nvSpPr>
        <p:spPr>
          <a:xfrm>
            <a:off x="412750" y="696913"/>
            <a:ext cx="6188075" cy="3481387"/>
          </a:xfrm>
          <a:ln/>
        </p:spPr>
      </p:sp>
      <p:sp>
        <p:nvSpPr>
          <p:cNvPr id="36868" name="Rectangle 3"/>
          <p:cNvSpPr>
            <a:spLocks noGrp="1" noChangeArrowheads="1"/>
          </p:cNvSpPr>
          <p:nvPr>
            <p:ph type="body" idx="1"/>
          </p:nvPr>
        </p:nvSpPr>
        <p:spPr>
          <a:xfrm>
            <a:off x="935141" y="4408152"/>
            <a:ext cx="5140095" cy="41792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0370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49372">
              <a:defRPr sz="2400">
                <a:solidFill>
                  <a:schemeClr val="tx1"/>
                </a:solidFill>
                <a:latin typeface="Times New Roman" panose="02020603050405020304" pitchFamily="18" charset="0"/>
              </a:defRPr>
            </a:lvl1pPr>
            <a:lvl2pPr marL="758202" indent="-291616" defTabSz="949372">
              <a:defRPr sz="2400">
                <a:solidFill>
                  <a:schemeClr val="tx1"/>
                </a:solidFill>
                <a:latin typeface="Times New Roman" panose="02020603050405020304" pitchFamily="18" charset="0"/>
              </a:defRPr>
            </a:lvl2pPr>
            <a:lvl3pPr marL="1166464" indent="-233292" defTabSz="949372">
              <a:defRPr sz="2400">
                <a:solidFill>
                  <a:schemeClr val="tx1"/>
                </a:solidFill>
                <a:latin typeface="Times New Roman" panose="02020603050405020304" pitchFamily="18" charset="0"/>
              </a:defRPr>
            </a:lvl3pPr>
            <a:lvl4pPr marL="1633050" indent="-233292" defTabSz="949372">
              <a:defRPr sz="2400">
                <a:solidFill>
                  <a:schemeClr val="tx1"/>
                </a:solidFill>
                <a:latin typeface="Times New Roman" panose="02020603050405020304" pitchFamily="18" charset="0"/>
              </a:defRPr>
            </a:lvl4pPr>
            <a:lvl5pPr marL="2099636" indent="-233292" defTabSz="949372">
              <a:defRPr sz="2400">
                <a:solidFill>
                  <a:schemeClr val="tx1"/>
                </a:solidFill>
                <a:latin typeface="Times New Roman" panose="02020603050405020304" pitchFamily="18" charset="0"/>
              </a:defRPr>
            </a:lvl5pPr>
            <a:lvl6pPr marL="2566221" indent="-233292" algn="ctr" defTabSz="949372" eaLnBrk="0" fontAlgn="base" hangingPunct="0">
              <a:spcBef>
                <a:spcPct val="0"/>
              </a:spcBef>
              <a:spcAft>
                <a:spcPct val="0"/>
              </a:spcAft>
              <a:defRPr sz="2400">
                <a:solidFill>
                  <a:schemeClr val="tx1"/>
                </a:solidFill>
                <a:latin typeface="Times New Roman" panose="02020603050405020304" pitchFamily="18" charset="0"/>
              </a:defRPr>
            </a:lvl6pPr>
            <a:lvl7pPr marL="3032806" indent="-233292" algn="ctr" defTabSz="949372" eaLnBrk="0" fontAlgn="base" hangingPunct="0">
              <a:spcBef>
                <a:spcPct val="0"/>
              </a:spcBef>
              <a:spcAft>
                <a:spcPct val="0"/>
              </a:spcAft>
              <a:defRPr sz="2400">
                <a:solidFill>
                  <a:schemeClr val="tx1"/>
                </a:solidFill>
                <a:latin typeface="Times New Roman" panose="02020603050405020304" pitchFamily="18" charset="0"/>
              </a:defRPr>
            </a:lvl7pPr>
            <a:lvl8pPr marL="3499392" indent="-233292" algn="ctr" defTabSz="949372" eaLnBrk="0" fontAlgn="base" hangingPunct="0">
              <a:spcBef>
                <a:spcPct val="0"/>
              </a:spcBef>
              <a:spcAft>
                <a:spcPct val="0"/>
              </a:spcAft>
              <a:defRPr sz="2400">
                <a:solidFill>
                  <a:schemeClr val="tx1"/>
                </a:solidFill>
                <a:latin typeface="Times New Roman" panose="02020603050405020304" pitchFamily="18" charset="0"/>
              </a:defRPr>
            </a:lvl8pPr>
            <a:lvl9pPr marL="3965978" indent="-233292" algn="ctr" defTabSz="949372" eaLnBrk="0" fontAlgn="base" hangingPunct="0">
              <a:spcBef>
                <a:spcPct val="0"/>
              </a:spcBef>
              <a:spcAft>
                <a:spcPct val="0"/>
              </a:spcAft>
              <a:defRPr sz="2400">
                <a:solidFill>
                  <a:schemeClr val="tx1"/>
                </a:solidFill>
                <a:latin typeface="Times New Roman" panose="02020603050405020304" pitchFamily="18" charset="0"/>
              </a:defRPr>
            </a:lvl9pPr>
          </a:lstStyle>
          <a:p>
            <a:fld id="{81265AE4-4797-4402-8423-743A3511C0E7}" type="slidenum">
              <a:rPr lang="en-US" altLang="en-US" sz="1200">
                <a:solidFill>
                  <a:srgbClr val="000000"/>
                </a:solidFill>
              </a:rPr>
              <a:pPr/>
              <a:t>6</a:t>
            </a:fld>
            <a:endParaRPr lang="en-US" altLang="en-US" sz="1200">
              <a:solidFill>
                <a:srgbClr val="000000"/>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55922" y="4483237"/>
            <a:ext cx="5254319" cy="4247277"/>
          </a:xfrm>
          <a:noFill/>
        </p:spPr>
        <p:txBody>
          <a:bodyPr/>
          <a:lstStyle/>
          <a:p>
            <a:endParaRPr lang="en-US" altLang="en-US"/>
          </a:p>
        </p:txBody>
      </p:sp>
    </p:spTree>
    <p:extLst>
      <p:ext uri="{BB962C8B-B14F-4D97-AF65-F5344CB8AC3E}">
        <p14:creationId xmlns:p14="http://schemas.microsoft.com/office/powerpoint/2010/main" val="93563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9372">
              <a:defRPr sz="2400">
                <a:solidFill>
                  <a:schemeClr val="tx1"/>
                </a:solidFill>
                <a:latin typeface="Times New Roman" panose="02020603050405020304" pitchFamily="18" charset="0"/>
              </a:defRPr>
            </a:lvl1pPr>
            <a:lvl2pPr marL="758202" indent="-291616" defTabSz="949372">
              <a:defRPr sz="2400">
                <a:solidFill>
                  <a:schemeClr val="tx1"/>
                </a:solidFill>
                <a:latin typeface="Times New Roman" panose="02020603050405020304" pitchFamily="18" charset="0"/>
              </a:defRPr>
            </a:lvl2pPr>
            <a:lvl3pPr marL="1166464" indent="-233292" defTabSz="949372">
              <a:defRPr sz="2400">
                <a:solidFill>
                  <a:schemeClr val="tx1"/>
                </a:solidFill>
                <a:latin typeface="Times New Roman" panose="02020603050405020304" pitchFamily="18" charset="0"/>
              </a:defRPr>
            </a:lvl3pPr>
            <a:lvl4pPr marL="1633050" indent="-233292" defTabSz="949372">
              <a:defRPr sz="2400">
                <a:solidFill>
                  <a:schemeClr val="tx1"/>
                </a:solidFill>
                <a:latin typeface="Times New Roman" panose="02020603050405020304" pitchFamily="18" charset="0"/>
              </a:defRPr>
            </a:lvl4pPr>
            <a:lvl5pPr marL="2099636" indent="-233292" defTabSz="949372">
              <a:defRPr sz="2400">
                <a:solidFill>
                  <a:schemeClr val="tx1"/>
                </a:solidFill>
                <a:latin typeface="Times New Roman" panose="02020603050405020304" pitchFamily="18" charset="0"/>
              </a:defRPr>
            </a:lvl5pPr>
            <a:lvl6pPr marL="2566221" indent="-233292" algn="ctr" defTabSz="949372" eaLnBrk="0" fontAlgn="base" hangingPunct="0">
              <a:spcBef>
                <a:spcPct val="0"/>
              </a:spcBef>
              <a:spcAft>
                <a:spcPct val="0"/>
              </a:spcAft>
              <a:defRPr sz="2400">
                <a:solidFill>
                  <a:schemeClr val="tx1"/>
                </a:solidFill>
                <a:latin typeface="Times New Roman" panose="02020603050405020304" pitchFamily="18" charset="0"/>
              </a:defRPr>
            </a:lvl6pPr>
            <a:lvl7pPr marL="3032806" indent="-233292" algn="ctr" defTabSz="949372" eaLnBrk="0" fontAlgn="base" hangingPunct="0">
              <a:spcBef>
                <a:spcPct val="0"/>
              </a:spcBef>
              <a:spcAft>
                <a:spcPct val="0"/>
              </a:spcAft>
              <a:defRPr sz="2400">
                <a:solidFill>
                  <a:schemeClr val="tx1"/>
                </a:solidFill>
                <a:latin typeface="Times New Roman" panose="02020603050405020304" pitchFamily="18" charset="0"/>
              </a:defRPr>
            </a:lvl7pPr>
            <a:lvl8pPr marL="3499392" indent="-233292" algn="ctr" defTabSz="949372" eaLnBrk="0" fontAlgn="base" hangingPunct="0">
              <a:spcBef>
                <a:spcPct val="0"/>
              </a:spcBef>
              <a:spcAft>
                <a:spcPct val="0"/>
              </a:spcAft>
              <a:defRPr sz="2400">
                <a:solidFill>
                  <a:schemeClr val="tx1"/>
                </a:solidFill>
                <a:latin typeface="Times New Roman" panose="02020603050405020304" pitchFamily="18" charset="0"/>
              </a:defRPr>
            </a:lvl8pPr>
            <a:lvl9pPr marL="3965978" indent="-233292" algn="ctr" defTabSz="949372" eaLnBrk="0" fontAlgn="base" hangingPunct="0">
              <a:spcBef>
                <a:spcPct val="0"/>
              </a:spcBef>
              <a:spcAft>
                <a:spcPct val="0"/>
              </a:spcAft>
              <a:defRPr sz="2400">
                <a:solidFill>
                  <a:schemeClr val="tx1"/>
                </a:solidFill>
                <a:latin typeface="Times New Roman" panose="02020603050405020304" pitchFamily="18" charset="0"/>
              </a:defRPr>
            </a:lvl9pPr>
          </a:lstStyle>
          <a:p>
            <a:fld id="{7B53221A-44B9-4BEE-898B-E9EFCA9CCA11}" type="slidenum">
              <a:rPr lang="en-US" altLang="en-US" sz="1200">
                <a:solidFill>
                  <a:srgbClr val="000000"/>
                </a:solidFill>
              </a:rPr>
              <a:pPr/>
              <a:t>7</a:t>
            </a:fld>
            <a:endParaRPr lang="en-US" altLang="en-US" sz="1200">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a:t>View the soil as habitat for microorganisms, just as you might view forests or fields as habitat for animals.  If we want to encourage a diverse and healthy habitat for microorganisms we must provide food, nutrients, proper aeration, pH, water, etc.</a:t>
            </a:r>
          </a:p>
        </p:txBody>
      </p:sp>
    </p:spTree>
    <p:extLst>
      <p:ext uri="{BB962C8B-B14F-4D97-AF65-F5344CB8AC3E}">
        <p14:creationId xmlns:p14="http://schemas.microsoft.com/office/powerpoint/2010/main" val="332782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49372">
              <a:defRPr sz="2400">
                <a:solidFill>
                  <a:schemeClr val="tx1"/>
                </a:solidFill>
                <a:latin typeface="Times New Roman" panose="02020603050405020304" pitchFamily="18" charset="0"/>
              </a:defRPr>
            </a:lvl1pPr>
            <a:lvl2pPr marL="758202" indent="-291616" defTabSz="949372">
              <a:defRPr sz="2400">
                <a:solidFill>
                  <a:schemeClr val="tx1"/>
                </a:solidFill>
                <a:latin typeface="Times New Roman" panose="02020603050405020304" pitchFamily="18" charset="0"/>
              </a:defRPr>
            </a:lvl2pPr>
            <a:lvl3pPr marL="1166464" indent="-233292" defTabSz="949372">
              <a:defRPr sz="2400">
                <a:solidFill>
                  <a:schemeClr val="tx1"/>
                </a:solidFill>
                <a:latin typeface="Times New Roman" panose="02020603050405020304" pitchFamily="18" charset="0"/>
              </a:defRPr>
            </a:lvl3pPr>
            <a:lvl4pPr marL="1633050" indent="-233292" defTabSz="949372">
              <a:defRPr sz="2400">
                <a:solidFill>
                  <a:schemeClr val="tx1"/>
                </a:solidFill>
                <a:latin typeface="Times New Roman" panose="02020603050405020304" pitchFamily="18" charset="0"/>
              </a:defRPr>
            </a:lvl4pPr>
            <a:lvl5pPr marL="2099636" indent="-233292" defTabSz="949372">
              <a:defRPr sz="2400">
                <a:solidFill>
                  <a:schemeClr val="tx1"/>
                </a:solidFill>
                <a:latin typeface="Times New Roman" panose="02020603050405020304" pitchFamily="18" charset="0"/>
              </a:defRPr>
            </a:lvl5pPr>
            <a:lvl6pPr marL="2566221" indent="-233292" algn="ctr" defTabSz="949372" eaLnBrk="0" fontAlgn="base" hangingPunct="0">
              <a:spcBef>
                <a:spcPct val="0"/>
              </a:spcBef>
              <a:spcAft>
                <a:spcPct val="0"/>
              </a:spcAft>
              <a:defRPr sz="2400">
                <a:solidFill>
                  <a:schemeClr val="tx1"/>
                </a:solidFill>
                <a:latin typeface="Times New Roman" panose="02020603050405020304" pitchFamily="18" charset="0"/>
              </a:defRPr>
            </a:lvl6pPr>
            <a:lvl7pPr marL="3032806" indent="-233292" algn="ctr" defTabSz="949372" eaLnBrk="0" fontAlgn="base" hangingPunct="0">
              <a:spcBef>
                <a:spcPct val="0"/>
              </a:spcBef>
              <a:spcAft>
                <a:spcPct val="0"/>
              </a:spcAft>
              <a:defRPr sz="2400">
                <a:solidFill>
                  <a:schemeClr val="tx1"/>
                </a:solidFill>
                <a:latin typeface="Times New Roman" panose="02020603050405020304" pitchFamily="18" charset="0"/>
              </a:defRPr>
            </a:lvl7pPr>
            <a:lvl8pPr marL="3499392" indent="-233292" algn="ctr" defTabSz="949372" eaLnBrk="0" fontAlgn="base" hangingPunct="0">
              <a:spcBef>
                <a:spcPct val="0"/>
              </a:spcBef>
              <a:spcAft>
                <a:spcPct val="0"/>
              </a:spcAft>
              <a:defRPr sz="2400">
                <a:solidFill>
                  <a:schemeClr val="tx1"/>
                </a:solidFill>
                <a:latin typeface="Times New Roman" panose="02020603050405020304" pitchFamily="18" charset="0"/>
              </a:defRPr>
            </a:lvl8pPr>
            <a:lvl9pPr marL="3965978" indent="-233292" algn="ctr" defTabSz="949372" eaLnBrk="0" fontAlgn="base" hangingPunct="0">
              <a:spcBef>
                <a:spcPct val="0"/>
              </a:spcBef>
              <a:spcAft>
                <a:spcPct val="0"/>
              </a:spcAft>
              <a:defRPr sz="2400">
                <a:solidFill>
                  <a:schemeClr val="tx1"/>
                </a:solidFill>
                <a:latin typeface="Times New Roman" panose="02020603050405020304" pitchFamily="18" charset="0"/>
              </a:defRPr>
            </a:lvl9pPr>
          </a:lstStyle>
          <a:p>
            <a:fld id="{9EB979E1-4B91-431B-9E86-1FC5F61067FD}" type="slidenum">
              <a:rPr lang="en-US" altLang="en-US" sz="1200">
                <a:solidFill>
                  <a:srgbClr val="000000"/>
                </a:solidFill>
              </a:rPr>
              <a:pPr/>
              <a:t>10</a:t>
            </a:fld>
            <a:endParaRPr lang="en-US" altLang="en-US" sz="120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55922" y="4483237"/>
            <a:ext cx="5254319" cy="4247277"/>
          </a:xfrm>
          <a:noFill/>
        </p:spPr>
        <p:txBody>
          <a:bodyPr/>
          <a:lstStyle/>
          <a:p>
            <a:r>
              <a:rPr lang="en-US" altLang="en-US"/>
              <a:t>Photo credit: Randy Molina, Oregon State University, Corvallis.</a:t>
            </a:r>
          </a:p>
          <a:p>
            <a:r>
              <a:rPr lang="en-US" altLang="en-US"/>
              <a:t>File name: M4 Fungi LR.jpg, 328K</a:t>
            </a:r>
          </a:p>
          <a:p>
            <a:endParaRPr lang="en-US" altLang="en-US"/>
          </a:p>
          <a:p>
            <a:endParaRPr lang="en-US" altLang="en-US"/>
          </a:p>
          <a:p>
            <a:r>
              <a:rPr lang="en-US" altLang="en-US"/>
              <a:t>Mycorrhizae can reduce pathogens in soybeans except (D-6o soybean variety)</a:t>
            </a:r>
          </a:p>
          <a:p>
            <a:r>
              <a:rPr lang="en-US" altLang="en-US"/>
              <a:t>Protect cotton from Verticillium wilt when cotton is low in phosphorous</a:t>
            </a:r>
          </a:p>
          <a:p>
            <a:r>
              <a:rPr lang="en-US" altLang="en-US"/>
              <a:t>Reduce “take-all” disease in wheat</a:t>
            </a:r>
          </a:p>
          <a:p>
            <a:endParaRPr lang="en-US" altLang="en-US"/>
          </a:p>
        </p:txBody>
      </p:sp>
    </p:spTree>
    <p:extLst>
      <p:ext uri="{BB962C8B-B14F-4D97-AF65-F5344CB8AC3E}">
        <p14:creationId xmlns:p14="http://schemas.microsoft.com/office/powerpoint/2010/main" val="306240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568419-CBD6-4EDC-93FE-009599424EFF}" type="slidenum">
              <a:rPr lang="en-US" smtClean="0"/>
              <a:pPr>
                <a:defRPr/>
              </a:pPr>
              <a:t>11</a:t>
            </a:fld>
            <a:endParaRPr lang="en-US"/>
          </a:p>
        </p:txBody>
      </p:sp>
    </p:spTree>
    <p:extLst>
      <p:ext uri="{BB962C8B-B14F-4D97-AF65-F5344CB8AC3E}">
        <p14:creationId xmlns:p14="http://schemas.microsoft.com/office/powerpoint/2010/main" val="155369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93EFCB7-0898-49EC-A0F8-F10EB056F455}" type="slidenum">
              <a:rPr lang="en-US" smtClean="0">
                <a:solidFill>
                  <a:srgbClr val="000000"/>
                </a:solidFill>
              </a:rPr>
              <a:pPr/>
              <a:t>13</a:t>
            </a:fld>
            <a:endParaRPr lang="en-US">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One of the reasons agricultural fields with annual crops lose soil, water, N, P, C, and topsoil is because there are no living plants for extended periods.  Natural systems have some plants growing most of the time that the ground is not frozen.  Living plants also help to maintain soil organisms, like worms, fungi, and bacteria.</a:t>
            </a:r>
          </a:p>
        </p:txBody>
      </p:sp>
    </p:spTree>
    <p:extLst>
      <p:ext uri="{BB962C8B-B14F-4D97-AF65-F5344CB8AC3E}">
        <p14:creationId xmlns:p14="http://schemas.microsoft.com/office/powerpoint/2010/main" val="56265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573FF-18F5-4856-B6E8-F9354E5FAD75}" type="slidenum">
              <a:rPr lang="en-US">
                <a:solidFill>
                  <a:srgbClr val="000000"/>
                </a:solidFill>
              </a:rPr>
              <a:pPr/>
              <a:t>14</a:t>
            </a:fld>
            <a:endParaRPr lang="en-US">
              <a:solidFill>
                <a:srgbClr val="000000"/>
              </a:solidFill>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943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02">
              <a:defRPr/>
            </a:pPr>
            <a:r>
              <a:rPr lang="en-US" dirty="0"/>
              <a:t>The value of SOM.  There is 2 million pounds of soil in 6 inch slice.  So 1% SOM has 20,000 pounds or 10 ton.  About 50% of SOM is carbon so 10,000# or 5 ton of carbon exist in every 1% SOM.  Associated with that 1% SOM is a 1000 pounds of N,  and roughly 100 # each of P, K, and S.  The value of 1% SOM at today’s fertilizer prices is roughly $584 for every 1% SOM.  So what is the value of 3% SOM? $1,752.  How about 6% SOM $3,504.  Dark black soils rich in SOM are more valuable than light colored soils with less SOM.  </a:t>
            </a:r>
          </a:p>
          <a:p>
            <a:pPr defTabSz="950902">
              <a:defRPr/>
            </a:pPr>
            <a:endParaRPr lang="en-US" dirty="0"/>
          </a:p>
          <a:p>
            <a:pPr defTabSz="950902">
              <a:defRPr/>
            </a:pPr>
            <a:r>
              <a:rPr lang="en-US" b="1" dirty="0"/>
              <a:t>How much SOM can we accumulate in a typical year?  </a:t>
            </a:r>
            <a:r>
              <a:rPr lang="en-US" dirty="0"/>
              <a:t>Answer is about .1 to .15 SOM which is equal to $58 to $88/A in nutrients.  This is a minimum value because SOM also has economic value for other things (water storage, soil structure, microbial food etc.)</a:t>
            </a:r>
          </a:p>
        </p:txBody>
      </p:sp>
      <p:sp>
        <p:nvSpPr>
          <p:cNvPr id="4" name="Slide Number Placeholder 3"/>
          <p:cNvSpPr>
            <a:spLocks noGrp="1"/>
          </p:cNvSpPr>
          <p:nvPr>
            <p:ph type="sldNum" sz="quarter" idx="10"/>
          </p:nvPr>
        </p:nvSpPr>
        <p:spPr/>
        <p:txBody>
          <a:bodyPr/>
          <a:lstStyle/>
          <a:p>
            <a:fld id="{5EAB9E7E-AECE-4587-A6E2-30990E0254D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0240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Value of yields with vs. without cover crops (2012 prices)</a:t>
            </a:r>
          </a:p>
          <a:p>
            <a:r>
              <a:rPr lang="en-US" dirty="0"/>
              <a:t>Corn = 11.1 bushels  At $6.94/bushel = $77.03</a:t>
            </a:r>
          </a:p>
          <a:p>
            <a:r>
              <a:rPr lang="en-US" dirty="0"/>
              <a:t>Soybeans = 4.9 bushels At</a:t>
            </a:r>
            <a:r>
              <a:rPr lang="en-US" baseline="0" dirty="0"/>
              <a:t> </a:t>
            </a:r>
            <a:r>
              <a:rPr lang="en-US" dirty="0"/>
              <a:t>$14.54/bushel = $71.25</a:t>
            </a:r>
          </a:p>
        </p:txBody>
      </p:sp>
      <p:sp>
        <p:nvSpPr>
          <p:cNvPr id="4" name="Slide Number Placeholder 3"/>
          <p:cNvSpPr>
            <a:spLocks noGrp="1"/>
          </p:cNvSpPr>
          <p:nvPr>
            <p:ph type="sldNum" sz="quarter" idx="10"/>
          </p:nvPr>
        </p:nvSpPr>
        <p:spPr/>
        <p:txBody>
          <a:bodyPr/>
          <a:lstStyle/>
          <a:p>
            <a:fld id="{13FE19D0-5409-420B-B83F-856749948E8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6249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F222BF95-6F8C-48C5-BE58-0A3CD5BC9497}"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07ED6C6-C6EB-4D19-94FF-74DAE45BB567}" type="slidenum">
              <a:rPr lang="en-US" altLang="en-US"/>
              <a:pPr/>
              <a:t>‹#›</a:t>
            </a:fld>
            <a:endParaRPr lang="en-US" altLang="en-US"/>
          </a:p>
        </p:txBody>
      </p:sp>
    </p:spTree>
    <p:extLst>
      <p:ext uri="{BB962C8B-B14F-4D97-AF65-F5344CB8AC3E}">
        <p14:creationId xmlns:p14="http://schemas.microsoft.com/office/powerpoint/2010/main" val="379479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EA2083FF-3FE5-45C8-843D-DF84EFD3B9EC}"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9E7E23F-1604-4B4B-8BAB-EDD331948578}" type="slidenum">
              <a:rPr lang="en-US" altLang="en-US"/>
              <a:pPr/>
              <a:t>‹#›</a:t>
            </a:fld>
            <a:endParaRPr lang="en-US" altLang="en-US"/>
          </a:p>
        </p:txBody>
      </p:sp>
    </p:spTree>
    <p:extLst>
      <p:ext uri="{BB962C8B-B14F-4D97-AF65-F5344CB8AC3E}">
        <p14:creationId xmlns:p14="http://schemas.microsoft.com/office/powerpoint/2010/main" val="5408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E6A89088-F264-44CC-95C9-D7A6DEFC82EE}"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737C7A3-D8DF-4724-9A6A-B93DF9327CBA}" type="slidenum">
              <a:rPr lang="en-US" altLang="en-US"/>
              <a:pPr/>
              <a:t>‹#›</a:t>
            </a:fld>
            <a:endParaRPr lang="en-US" altLang="en-US"/>
          </a:p>
        </p:txBody>
      </p:sp>
    </p:spTree>
    <p:extLst>
      <p:ext uri="{BB962C8B-B14F-4D97-AF65-F5344CB8AC3E}">
        <p14:creationId xmlns:p14="http://schemas.microsoft.com/office/powerpoint/2010/main" val="88383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743201" y="188913"/>
            <a:ext cx="9133417" cy="1066800"/>
          </a:xfrm>
        </p:spPr>
        <p:txBody>
          <a:bodyPr/>
          <a:lstStyle/>
          <a:p>
            <a:r>
              <a:rPr lang="en-US"/>
              <a:t>Click to edit Master title style</a:t>
            </a:r>
          </a:p>
        </p:txBody>
      </p:sp>
      <p:sp>
        <p:nvSpPr>
          <p:cNvPr id="3" name="Content Placeholder 2"/>
          <p:cNvSpPr>
            <a:spLocks noGrp="1"/>
          </p:cNvSpPr>
          <p:nvPr>
            <p:ph sz="quarter" idx="1"/>
          </p:nvPr>
        </p:nvSpPr>
        <p:spPr>
          <a:xfrm>
            <a:off x="2743200" y="1593851"/>
            <a:ext cx="4464051"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0451" y="1593851"/>
            <a:ext cx="4466167"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743200" y="4206876"/>
            <a:ext cx="4464051"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410451" y="4206876"/>
            <a:ext cx="4466167"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eaLnBrk="0" hangingPunct="0">
              <a:defRPr>
                <a:effectLst>
                  <a:outerShdw blurRad="38100" dist="38100" dir="2700000" algn="tl">
                    <a:srgbClr val="C0C0C0"/>
                  </a:outerShdw>
                </a:effectLst>
              </a:defRPr>
            </a:lvl1pPr>
          </a:lstStyle>
          <a:p>
            <a:fld id="{6A60B917-BE94-4EF2-B3DC-F89ABBCC43C2}" type="slidenum">
              <a:rPr lang="en-US" altLang="en-US"/>
              <a:pPr/>
              <a:t>‹#›</a:t>
            </a:fld>
            <a:endParaRPr lang="en-US" altLang="en-US"/>
          </a:p>
        </p:txBody>
      </p:sp>
    </p:spTree>
    <p:extLst>
      <p:ext uri="{BB962C8B-B14F-4D97-AF65-F5344CB8AC3E}">
        <p14:creationId xmlns:p14="http://schemas.microsoft.com/office/powerpoint/2010/main" val="2158913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1" y="188913"/>
            <a:ext cx="9133417" cy="1066800"/>
          </a:xfrm>
        </p:spPr>
        <p:txBody>
          <a:bodyPr/>
          <a:lstStyle/>
          <a:p>
            <a:r>
              <a:rPr lang="en-US"/>
              <a:t>Click to edit Master title style</a:t>
            </a:r>
          </a:p>
        </p:txBody>
      </p:sp>
      <p:sp>
        <p:nvSpPr>
          <p:cNvPr id="3" name="Text Placeholder 2"/>
          <p:cNvSpPr>
            <a:spLocks noGrp="1"/>
          </p:cNvSpPr>
          <p:nvPr>
            <p:ph type="body" sz="half" idx="1"/>
          </p:nvPr>
        </p:nvSpPr>
        <p:spPr>
          <a:xfrm>
            <a:off x="2743200" y="1593850"/>
            <a:ext cx="4464051" cy="5075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0451" y="1593851"/>
            <a:ext cx="4466167"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10451" y="4206876"/>
            <a:ext cx="4466167"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eaLnBrk="0" hangingPunct="0">
              <a:defRPr>
                <a:effectLst>
                  <a:outerShdw blurRad="38100" dist="38100" dir="2700000" algn="tl">
                    <a:srgbClr val="C0C0C0"/>
                  </a:outerShdw>
                </a:effectLst>
              </a:defRPr>
            </a:lvl1pPr>
          </a:lstStyle>
          <a:p>
            <a:fld id="{D377F5D4-4AE9-4148-A40C-D969B1D66BE9}" type="slidenum">
              <a:rPr lang="en-US" altLang="en-US"/>
              <a:pPr/>
              <a:t>‹#›</a:t>
            </a:fld>
            <a:endParaRPr lang="en-US" altLang="en-US"/>
          </a:p>
        </p:txBody>
      </p:sp>
    </p:spTree>
    <p:extLst>
      <p:ext uri="{BB962C8B-B14F-4D97-AF65-F5344CB8AC3E}">
        <p14:creationId xmlns:p14="http://schemas.microsoft.com/office/powerpoint/2010/main" val="262681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F222BF95-6F8C-48C5-BE58-0A3CD5BC9497}"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07ED6C6-C6EB-4D19-94FF-74DAE45BB567}" type="slidenum">
              <a:rPr lang="en-US" altLang="en-US"/>
              <a:pPr/>
              <a:t>‹#›</a:t>
            </a:fld>
            <a:endParaRPr lang="en-US" altLang="en-US"/>
          </a:p>
        </p:txBody>
      </p:sp>
    </p:spTree>
    <p:extLst>
      <p:ext uri="{BB962C8B-B14F-4D97-AF65-F5344CB8AC3E}">
        <p14:creationId xmlns:p14="http://schemas.microsoft.com/office/powerpoint/2010/main" val="1557785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D00673B3-C4DE-4035-BD45-89DD842CEDAF}"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41CFDC2B-5EFE-4025-A8CB-A8685DFCF6E9}" type="slidenum">
              <a:rPr lang="en-US" altLang="en-US"/>
              <a:pPr/>
              <a:t>‹#›</a:t>
            </a:fld>
            <a:endParaRPr lang="en-US" altLang="en-US"/>
          </a:p>
        </p:txBody>
      </p:sp>
    </p:spTree>
    <p:extLst>
      <p:ext uri="{BB962C8B-B14F-4D97-AF65-F5344CB8AC3E}">
        <p14:creationId xmlns:p14="http://schemas.microsoft.com/office/powerpoint/2010/main" val="138222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3E242BF9-504A-41FA-AA5A-3E3DB3745CA1}"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5C1FD68-5F20-464D-8E25-CD26CF9D7E65}" type="slidenum">
              <a:rPr lang="en-US" altLang="en-US"/>
              <a:pPr/>
              <a:t>‹#›</a:t>
            </a:fld>
            <a:endParaRPr lang="en-US" altLang="en-US"/>
          </a:p>
        </p:txBody>
      </p:sp>
    </p:spTree>
    <p:extLst>
      <p:ext uri="{BB962C8B-B14F-4D97-AF65-F5344CB8AC3E}">
        <p14:creationId xmlns:p14="http://schemas.microsoft.com/office/powerpoint/2010/main" val="1678766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00643CB6-2527-422E-9ED3-145CF32E4065}"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8DE6FAD-3132-404F-BBDF-AF69EF93DBA0}" type="slidenum">
              <a:rPr lang="en-US" altLang="en-US"/>
              <a:pPr/>
              <a:t>‹#›</a:t>
            </a:fld>
            <a:endParaRPr lang="en-US" altLang="en-US"/>
          </a:p>
        </p:txBody>
      </p:sp>
    </p:spTree>
    <p:extLst>
      <p:ext uri="{BB962C8B-B14F-4D97-AF65-F5344CB8AC3E}">
        <p14:creationId xmlns:p14="http://schemas.microsoft.com/office/powerpoint/2010/main" val="4165002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D3E729F3-1E61-427B-931A-17545345B9C1}" type="datetimeFigureOut">
              <a:rPr lang="en-US"/>
              <a:pPr>
                <a:defRPr/>
              </a:pPr>
              <a:t>6/25/2019</a:t>
            </a:fld>
            <a:endParaRPr lang="en-US"/>
          </a:p>
        </p:txBody>
      </p:sp>
      <p:sp>
        <p:nvSpPr>
          <p:cNvPr id="8"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3A5C3CB-EE5D-448C-9C15-DB3122D702A2}" type="slidenum">
              <a:rPr lang="en-US" altLang="en-US"/>
              <a:pPr/>
              <a:t>‹#›</a:t>
            </a:fld>
            <a:endParaRPr lang="en-US" altLang="en-US"/>
          </a:p>
        </p:txBody>
      </p:sp>
    </p:spTree>
    <p:extLst>
      <p:ext uri="{BB962C8B-B14F-4D97-AF65-F5344CB8AC3E}">
        <p14:creationId xmlns:p14="http://schemas.microsoft.com/office/powerpoint/2010/main" val="515054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83FD4EB1-07C2-43D2-9B45-EACFED14084A}" type="datetimeFigureOut">
              <a:rPr lang="en-US"/>
              <a:pPr>
                <a:defRPr/>
              </a:pPr>
              <a:t>6/25/2019</a:t>
            </a:fld>
            <a:endParaRPr lang="en-US"/>
          </a:p>
        </p:txBody>
      </p:sp>
      <p:sp>
        <p:nvSpPr>
          <p:cNvPr id="4"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F02FD867-5A60-44B3-ACD6-7E910EA0DDCB}" type="slidenum">
              <a:rPr lang="en-US" altLang="en-US"/>
              <a:pPr/>
              <a:t>‹#›</a:t>
            </a:fld>
            <a:endParaRPr lang="en-US" altLang="en-US"/>
          </a:p>
        </p:txBody>
      </p:sp>
    </p:spTree>
    <p:extLst>
      <p:ext uri="{BB962C8B-B14F-4D97-AF65-F5344CB8AC3E}">
        <p14:creationId xmlns:p14="http://schemas.microsoft.com/office/powerpoint/2010/main" val="191635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D00673B3-C4DE-4035-BD45-89DD842CEDAF}"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41CFDC2B-5EFE-4025-A8CB-A8685DFCF6E9}" type="slidenum">
              <a:rPr lang="en-US" altLang="en-US"/>
              <a:pPr/>
              <a:t>‹#›</a:t>
            </a:fld>
            <a:endParaRPr lang="en-US" altLang="en-US"/>
          </a:p>
        </p:txBody>
      </p:sp>
    </p:spTree>
    <p:extLst>
      <p:ext uri="{BB962C8B-B14F-4D97-AF65-F5344CB8AC3E}">
        <p14:creationId xmlns:p14="http://schemas.microsoft.com/office/powerpoint/2010/main" val="288866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3D987E97-1527-49AC-A353-8B630E26E417}" type="datetimeFigureOut">
              <a:rPr lang="en-US"/>
              <a:pPr>
                <a:defRPr/>
              </a:pPr>
              <a:t>6/25/2019</a:t>
            </a:fld>
            <a:endParaRPr lang="en-US"/>
          </a:p>
        </p:txBody>
      </p:sp>
      <p:sp>
        <p:nvSpPr>
          <p:cNvPr id="3"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461BD969-C892-4809-A531-C39F37D31CEF}" type="slidenum">
              <a:rPr lang="en-US" altLang="en-US"/>
              <a:pPr/>
              <a:t>‹#›</a:t>
            </a:fld>
            <a:endParaRPr lang="en-US" altLang="en-US"/>
          </a:p>
        </p:txBody>
      </p:sp>
    </p:spTree>
    <p:extLst>
      <p:ext uri="{BB962C8B-B14F-4D97-AF65-F5344CB8AC3E}">
        <p14:creationId xmlns:p14="http://schemas.microsoft.com/office/powerpoint/2010/main" val="1823697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CD55CD97-B538-4632-81A4-5097C9451CD4}"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F42EEDD0-CEA5-4568-9A1A-89CC6CC93399}" type="slidenum">
              <a:rPr lang="en-US" altLang="en-US"/>
              <a:pPr/>
              <a:t>‹#›</a:t>
            </a:fld>
            <a:endParaRPr lang="en-US" altLang="en-US"/>
          </a:p>
        </p:txBody>
      </p:sp>
    </p:spTree>
    <p:extLst>
      <p:ext uri="{BB962C8B-B14F-4D97-AF65-F5344CB8AC3E}">
        <p14:creationId xmlns:p14="http://schemas.microsoft.com/office/powerpoint/2010/main" val="99020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A8ECAF74-CAC3-4E46-9390-EA43AAC495ED}"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B7A4D2AF-C646-4C76-A16C-C392A4FB424C}" type="slidenum">
              <a:rPr lang="en-US" altLang="en-US"/>
              <a:pPr/>
              <a:t>‹#›</a:t>
            </a:fld>
            <a:endParaRPr lang="en-US" altLang="en-US"/>
          </a:p>
        </p:txBody>
      </p:sp>
    </p:spTree>
    <p:extLst>
      <p:ext uri="{BB962C8B-B14F-4D97-AF65-F5344CB8AC3E}">
        <p14:creationId xmlns:p14="http://schemas.microsoft.com/office/powerpoint/2010/main" val="611276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EA2083FF-3FE5-45C8-843D-DF84EFD3B9EC}"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9E7E23F-1604-4B4B-8BAB-EDD331948578}" type="slidenum">
              <a:rPr lang="en-US" altLang="en-US"/>
              <a:pPr/>
              <a:t>‹#›</a:t>
            </a:fld>
            <a:endParaRPr lang="en-US" altLang="en-US"/>
          </a:p>
        </p:txBody>
      </p:sp>
    </p:spTree>
    <p:extLst>
      <p:ext uri="{BB962C8B-B14F-4D97-AF65-F5344CB8AC3E}">
        <p14:creationId xmlns:p14="http://schemas.microsoft.com/office/powerpoint/2010/main" val="2726395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E6A89088-F264-44CC-95C9-D7A6DEFC82EE}"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737C7A3-D8DF-4724-9A6A-B93DF9327CBA}" type="slidenum">
              <a:rPr lang="en-US" altLang="en-US"/>
              <a:pPr/>
              <a:t>‹#›</a:t>
            </a:fld>
            <a:endParaRPr lang="en-US" altLang="en-US"/>
          </a:p>
        </p:txBody>
      </p:sp>
    </p:spTree>
    <p:extLst>
      <p:ext uri="{BB962C8B-B14F-4D97-AF65-F5344CB8AC3E}">
        <p14:creationId xmlns:p14="http://schemas.microsoft.com/office/powerpoint/2010/main" val="1434190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743201" y="188913"/>
            <a:ext cx="9133417" cy="1066800"/>
          </a:xfrm>
        </p:spPr>
        <p:txBody>
          <a:bodyPr/>
          <a:lstStyle/>
          <a:p>
            <a:r>
              <a:rPr lang="en-US"/>
              <a:t>Click to edit Master title style</a:t>
            </a:r>
          </a:p>
        </p:txBody>
      </p:sp>
      <p:sp>
        <p:nvSpPr>
          <p:cNvPr id="3" name="Content Placeholder 2"/>
          <p:cNvSpPr>
            <a:spLocks noGrp="1"/>
          </p:cNvSpPr>
          <p:nvPr>
            <p:ph sz="quarter" idx="1"/>
          </p:nvPr>
        </p:nvSpPr>
        <p:spPr>
          <a:xfrm>
            <a:off x="2743200" y="1593851"/>
            <a:ext cx="4464051"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0451" y="1593851"/>
            <a:ext cx="4466167"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743200" y="4206876"/>
            <a:ext cx="4464051"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410451" y="4206876"/>
            <a:ext cx="4466167"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eaLnBrk="0" hangingPunct="0">
              <a:defRPr>
                <a:effectLst>
                  <a:outerShdw blurRad="38100" dist="38100" dir="2700000" algn="tl">
                    <a:srgbClr val="C0C0C0"/>
                  </a:outerShdw>
                </a:effectLst>
              </a:defRPr>
            </a:lvl1pPr>
          </a:lstStyle>
          <a:p>
            <a:fld id="{6A60B917-BE94-4EF2-B3DC-F89ABBCC43C2}" type="slidenum">
              <a:rPr lang="en-US" altLang="en-US"/>
              <a:pPr/>
              <a:t>‹#›</a:t>
            </a:fld>
            <a:endParaRPr lang="en-US" altLang="en-US"/>
          </a:p>
        </p:txBody>
      </p:sp>
    </p:spTree>
    <p:extLst>
      <p:ext uri="{BB962C8B-B14F-4D97-AF65-F5344CB8AC3E}">
        <p14:creationId xmlns:p14="http://schemas.microsoft.com/office/powerpoint/2010/main" val="2980702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1" y="188913"/>
            <a:ext cx="9133417" cy="1066800"/>
          </a:xfrm>
        </p:spPr>
        <p:txBody>
          <a:bodyPr/>
          <a:lstStyle/>
          <a:p>
            <a:r>
              <a:rPr lang="en-US"/>
              <a:t>Click to edit Master title style</a:t>
            </a:r>
          </a:p>
        </p:txBody>
      </p:sp>
      <p:sp>
        <p:nvSpPr>
          <p:cNvPr id="3" name="Text Placeholder 2"/>
          <p:cNvSpPr>
            <a:spLocks noGrp="1"/>
          </p:cNvSpPr>
          <p:nvPr>
            <p:ph type="body" sz="half" idx="1"/>
          </p:nvPr>
        </p:nvSpPr>
        <p:spPr>
          <a:xfrm>
            <a:off x="2743200" y="1593850"/>
            <a:ext cx="4464051" cy="5075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0451" y="1593851"/>
            <a:ext cx="4466167"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10451" y="4206876"/>
            <a:ext cx="4466167"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eaLnBrk="0" hangingPunct="0">
              <a:defRPr>
                <a:effectLst>
                  <a:outerShdw blurRad="38100" dist="38100" dir="2700000" algn="tl">
                    <a:srgbClr val="C0C0C0"/>
                  </a:outerShdw>
                </a:effectLst>
              </a:defRPr>
            </a:lvl1pPr>
          </a:lstStyle>
          <a:p>
            <a:fld id="{D377F5D4-4AE9-4148-A40C-D969B1D66BE9}" type="slidenum">
              <a:rPr lang="en-US" altLang="en-US"/>
              <a:pPr/>
              <a:t>‹#›</a:t>
            </a:fld>
            <a:endParaRPr lang="en-US" altLang="en-US"/>
          </a:p>
        </p:txBody>
      </p:sp>
    </p:spTree>
    <p:extLst>
      <p:ext uri="{BB962C8B-B14F-4D97-AF65-F5344CB8AC3E}">
        <p14:creationId xmlns:p14="http://schemas.microsoft.com/office/powerpoint/2010/main" val="3244986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F222BF95-6F8C-48C5-BE58-0A3CD5BC9497}"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07ED6C6-C6EB-4D19-94FF-74DAE45BB567}" type="slidenum">
              <a:rPr lang="en-US" altLang="en-US"/>
              <a:pPr/>
              <a:t>‹#›</a:t>
            </a:fld>
            <a:endParaRPr lang="en-US" altLang="en-US"/>
          </a:p>
        </p:txBody>
      </p:sp>
    </p:spTree>
    <p:extLst>
      <p:ext uri="{BB962C8B-B14F-4D97-AF65-F5344CB8AC3E}">
        <p14:creationId xmlns:p14="http://schemas.microsoft.com/office/powerpoint/2010/main" val="1698487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D00673B3-C4DE-4035-BD45-89DD842CEDAF}"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41CFDC2B-5EFE-4025-A8CB-A8685DFCF6E9}" type="slidenum">
              <a:rPr lang="en-US" altLang="en-US"/>
              <a:pPr/>
              <a:t>‹#›</a:t>
            </a:fld>
            <a:endParaRPr lang="en-US" altLang="en-US"/>
          </a:p>
        </p:txBody>
      </p:sp>
    </p:spTree>
    <p:extLst>
      <p:ext uri="{BB962C8B-B14F-4D97-AF65-F5344CB8AC3E}">
        <p14:creationId xmlns:p14="http://schemas.microsoft.com/office/powerpoint/2010/main" val="170967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3E242BF9-504A-41FA-AA5A-3E3DB3745CA1}"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5C1FD68-5F20-464D-8E25-CD26CF9D7E65}" type="slidenum">
              <a:rPr lang="en-US" altLang="en-US"/>
              <a:pPr/>
              <a:t>‹#›</a:t>
            </a:fld>
            <a:endParaRPr lang="en-US" altLang="en-US"/>
          </a:p>
        </p:txBody>
      </p:sp>
    </p:spTree>
    <p:extLst>
      <p:ext uri="{BB962C8B-B14F-4D97-AF65-F5344CB8AC3E}">
        <p14:creationId xmlns:p14="http://schemas.microsoft.com/office/powerpoint/2010/main" val="147619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3E242BF9-504A-41FA-AA5A-3E3DB3745CA1}"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5C1FD68-5F20-464D-8E25-CD26CF9D7E65}" type="slidenum">
              <a:rPr lang="en-US" altLang="en-US"/>
              <a:pPr/>
              <a:t>‹#›</a:t>
            </a:fld>
            <a:endParaRPr lang="en-US" altLang="en-US"/>
          </a:p>
        </p:txBody>
      </p:sp>
    </p:spTree>
    <p:extLst>
      <p:ext uri="{BB962C8B-B14F-4D97-AF65-F5344CB8AC3E}">
        <p14:creationId xmlns:p14="http://schemas.microsoft.com/office/powerpoint/2010/main" val="2040208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00643CB6-2527-422E-9ED3-145CF32E4065}"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8DE6FAD-3132-404F-BBDF-AF69EF93DBA0}" type="slidenum">
              <a:rPr lang="en-US" altLang="en-US"/>
              <a:pPr/>
              <a:t>‹#›</a:t>
            </a:fld>
            <a:endParaRPr lang="en-US" altLang="en-US"/>
          </a:p>
        </p:txBody>
      </p:sp>
    </p:spTree>
    <p:extLst>
      <p:ext uri="{BB962C8B-B14F-4D97-AF65-F5344CB8AC3E}">
        <p14:creationId xmlns:p14="http://schemas.microsoft.com/office/powerpoint/2010/main" val="1558781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D3E729F3-1E61-427B-931A-17545345B9C1}" type="datetimeFigureOut">
              <a:rPr lang="en-US"/>
              <a:pPr>
                <a:defRPr/>
              </a:pPr>
              <a:t>6/25/2019</a:t>
            </a:fld>
            <a:endParaRPr lang="en-US"/>
          </a:p>
        </p:txBody>
      </p:sp>
      <p:sp>
        <p:nvSpPr>
          <p:cNvPr id="8"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3A5C3CB-EE5D-448C-9C15-DB3122D702A2}" type="slidenum">
              <a:rPr lang="en-US" altLang="en-US"/>
              <a:pPr/>
              <a:t>‹#›</a:t>
            </a:fld>
            <a:endParaRPr lang="en-US" altLang="en-US"/>
          </a:p>
        </p:txBody>
      </p:sp>
    </p:spTree>
    <p:extLst>
      <p:ext uri="{BB962C8B-B14F-4D97-AF65-F5344CB8AC3E}">
        <p14:creationId xmlns:p14="http://schemas.microsoft.com/office/powerpoint/2010/main" val="222085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83FD4EB1-07C2-43D2-9B45-EACFED14084A}" type="datetimeFigureOut">
              <a:rPr lang="en-US"/>
              <a:pPr>
                <a:defRPr/>
              </a:pPr>
              <a:t>6/25/2019</a:t>
            </a:fld>
            <a:endParaRPr lang="en-US"/>
          </a:p>
        </p:txBody>
      </p:sp>
      <p:sp>
        <p:nvSpPr>
          <p:cNvPr id="4"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F02FD867-5A60-44B3-ACD6-7E910EA0DDCB}" type="slidenum">
              <a:rPr lang="en-US" altLang="en-US"/>
              <a:pPr/>
              <a:t>‹#›</a:t>
            </a:fld>
            <a:endParaRPr lang="en-US" altLang="en-US"/>
          </a:p>
        </p:txBody>
      </p:sp>
    </p:spTree>
    <p:extLst>
      <p:ext uri="{BB962C8B-B14F-4D97-AF65-F5344CB8AC3E}">
        <p14:creationId xmlns:p14="http://schemas.microsoft.com/office/powerpoint/2010/main" val="1770597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3D987E97-1527-49AC-A353-8B630E26E417}" type="datetimeFigureOut">
              <a:rPr lang="en-US"/>
              <a:pPr>
                <a:defRPr/>
              </a:pPr>
              <a:t>6/25/2019</a:t>
            </a:fld>
            <a:endParaRPr lang="en-US"/>
          </a:p>
        </p:txBody>
      </p:sp>
      <p:sp>
        <p:nvSpPr>
          <p:cNvPr id="3"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461BD969-C892-4809-A531-C39F37D31CEF}" type="slidenum">
              <a:rPr lang="en-US" altLang="en-US"/>
              <a:pPr/>
              <a:t>‹#›</a:t>
            </a:fld>
            <a:endParaRPr lang="en-US" altLang="en-US"/>
          </a:p>
        </p:txBody>
      </p:sp>
    </p:spTree>
    <p:extLst>
      <p:ext uri="{BB962C8B-B14F-4D97-AF65-F5344CB8AC3E}">
        <p14:creationId xmlns:p14="http://schemas.microsoft.com/office/powerpoint/2010/main" val="3735498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CD55CD97-B538-4632-81A4-5097C9451CD4}"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F42EEDD0-CEA5-4568-9A1A-89CC6CC93399}" type="slidenum">
              <a:rPr lang="en-US" altLang="en-US"/>
              <a:pPr/>
              <a:t>‹#›</a:t>
            </a:fld>
            <a:endParaRPr lang="en-US" altLang="en-US"/>
          </a:p>
        </p:txBody>
      </p:sp>
    </p:spTree>
    <p:extLst>
      <p:ext uri="{BB962C8B-B14F-4D97-AF65-F5344CB8AC3E}">
        <p14:creationId xmlns:p14="http://schemas.microsoft.com/office/powerpoint/2010/main" val="73140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A8ECAF74-CAC3-4E46-9390-EA43AAC495ED}"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B7A4D2AF-C646-4C76-A16C-C392A4FB424C}" type="slidenum">
              <a:rPr lang="en-US" altLang="en-US"/>
              <a:pPr/>
              <a:t>‹#›</a:t>
            </a:fld>
            <a:endParaRPr lang="en-US" altLang="en-US"/>
          </a:p>
        </p:txBody>
      </p:sp>
    </p:spTree>
    <p:extLst>
      <p:ext uri="{BB962C8B-B14F-4D97-AF65-F5344CB8AC3E}">
        <p14:creationId xmlns:p14="http://schemas.microsoft.com/office/powerpoint/2010/main" val="477741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EA2083FF-3FE5-45C8-843D-DF84EFD3B9EC}"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9E7E23F-1604-4B4B-8BAB-EDD331948578}" type="slidenum">
              <a:rPr lang="en-US" altLang="en-US"/>
              <a:pPr/>
              <a:t>‹#›</a:t>
            </a:fld>
            <a:endParaRPr lang="en-US" altLang="en-US"/>
          </a:p>
        </p:txBody>
      </p:sp>
    </p:spTree>
    <p:extLst>
      <p:ext uri="{BB962C8B-B14F-4D97-AF65-F5344CB8AC3E}">
        <p14:creationId xmlns:p14="http://schemas.microsoft.com/office/powerpoint/2010/main" val="1947664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E6A89088-F264-44CC-95C9-D7A6DEFC82EE}"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737C7A3-D8DF-4724-9A6A-B93DF9327CBA}" type="slidenum">
              <a:rPr lang="en-US" altLang="en-US"/>
              <a:pPr/>
              <a:t>‹#›</a:t>
            </a:fld>
            <a:endParaRPr lang="en-US" altLang="en-US"/>
          </a:p>
        </p:txBody>
      </p:sp>
    </p:spTree>
    <p:extLst>
      <p:ext uri="{BB962C8B-B14F-4D97-AF65-F5344CB8AC3E}">
        <p14:creationId xmlns:p14="http://schemas.microsoft.com/office/powerpoint/2010/main" val="3664575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743201" y="188913"/>
            <a:ext cx="9133417" cy="1066800"/>
          </a:xfrm>
        </p:spPr>
        <p:txBody>
          <a:bodyPr/>
          <a:lstStyle/>
          <a:p>
            <a:r>
              <a:rPr lang="en-US"/>
              <a:t>Click to edit Master title style</a:t>
            </a:r>
          </a:p>
        </p:txBody>
      </p:sp>
      <p:sp>
        <p:nvSpPr>
          <p:cNvPr id="3" name="Content Placeholder 2"/>
          <p:cNvSpPr>
            <a:spLocks noGrp="1"/>
          </p:cNvSpPr>
          <p:nvPr>
            <p:ph sz="quarter" idx="1"/>
          </p:nvPr>
        </p:nvSpPr>
        <p:spPr>
          <a:xfrm>
            <a:off x="2743200" y="1593851"/>
            <a:ext cx="4464051"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0451" y="1593851"/>
            <a:ext cx="4466167"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743200" y="4206876"/>
            <a:ext cx="4464051"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410451" y="4206876"/>
            <a:ext cx="4466167"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eaLnBrk="0" hangingPunct="0">
              <a:defRPr>
                <a:effectLst>
                  <a:outerShdw blurRad="38100" dist="38100" dir="2700000" algn="tl">
                    <a:srgbClr val="C0C0C0"/>
                  </a:outerShdw>
                </a:effectLst>
              </a:defRPr>
            </a:lvl1pPr>
          </a:lstStyle>
          <a:p>
            <a:fld id="{6A60B917-BE94-4EF2-B3DC-F89ABBCC43C2}" type="slidenum">
              <a:rPr lang="en-US" altLang="en-US"/>
              <a:pPr/>
              <a:t>‹#›</a:t>
            </a:fld>
            <a:endParaRPr lang="en-US" altLang="en-US"/>
          </a:p>
        </p:txBody>
      </p:sp>
    </p:spTree>
    <p:extLst>
      <p:ext uri="{BB962C8B-B14F-4D97-AF65-F5344CB8AC3E}">
        <p14:creationId xmlns:p14="http://schemas.microsoft.com/office/powerpoint/2010/main" val="541222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1" y="188913"/>
            <a:ext cx="9133417" cy="1066800"/>
          </a:xfrm>
        </p:spPr>
        <p:txBody>
          <a:bodyPr/>
          <a:lstStyle/>
          <a:p>
            <a:r>
              <a:rPr lang="en-US"/>
              <a:t>Click to edit Master title style</a:t>
            </a:r>
          </a:p>
        </p:txBody>
      </p:sp>
      <p:sp>
        <p:nvSpPr>
          <p:cNvPr id="3" name="Text Placeholder 2"/>
          <p:cNvSpPr>
            <a:spLocks noGrp="1"/>
          </p:cNvSpPr>
          <p:nvPr>
            <p:ph type="body" sz="half" idx="1"/>
          </p:nvPr>
        </p:nvSpPr>
        <p:spPr>
          <a:xfrm>
            <a:off x="2743200" y="1593850"/>
            <a:ext cx="4464051" cy="5075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0451" y="1593851"/>
            <a:ext cx="4466167"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10451" y="4206876"/>
            <a:ext cx="4466167"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eaLnBrk="0" hangingPunct="0">
              <a:defRPr>
                <a:effectLst>
                  <a:outerShdw blurRad="38100" dist="38100" dir="2700000" algn="tl">
                    <a:srgbClr val="C0C0C0"/>
                  </a:outerShdw>
                </a:effectLst>
              </a:defRPr>
            </a:lvl1pPr>
          </a:lstStyle>
          <a:p>
            <a:fld id="{D377F5D4-4AE9-4148-A40C-D969B1D66BE9}" type="slidenum">
              <a:rPr lang="en-US" altLang="en-US"/>
              <a:pPr/>
              <a:t>‹#›</a:t>
            </a:fld>
            <a:endParaRPr lang="en-US" altLang="en-US"/>
          </a:p>
        </p:txBody>
      </p:sp>
    </p:spTree>
    <p:extLst>
      <p:ext uri="{BB962C8B-B14F-4D97-AF65-F5344CB8AC3E}">
        <p14:creationId xmlns:p14="http://schemas.microsoft.com/office/powerpoint/2010/main" val="6596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00643CB6-2527-422E-9ED3-145CF32E4065}"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8DE6FAD-3132-404F-BBDF-AF69EF93DBA0}" type="slidenum">
              <a:rPr lang="en-US" altLang="en-US"/>
              <a:pPr/>
              <a:t>‹#›</a:t>
            </a:fld>
            <a:endParaRPr lang="en-US" altLang="en-US"/>
          </a:p>
        </p:txBody>
      </p:sp>
    </p:spTree>
    <p:extLst>
      <p:ext uri="{BB962C8B-B14F-4D97-AF65-F5344CB8AC3E}">
        <p14:creationId xmlns:p14="http://schemas.microsoft.com/office/powerpoint/2010/main" val="1387162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F222BF95-6F8C-48C5-BE58-0A3CD5BC9497}"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07ED6C6-C6EB-4D19-94FF-74DAE45BB567}" type="slidenum">
              <a:rPr lang="en-US" altLang="en-US"/>
              <a:pPr/>
              <a:t>‹#›</a:t>
            </a:fld>
            <a:endParaRPr lang="en-US" altLang="en-US"/>
          </a:p>
        </p:txBody>
      </p:sp>
    </p:spTree>
    <p:extLst>
      <p:ext uri="{BB962C8B-B14F-4D97-AF65-F5344CB8AC3E}">
        <p14:creationId xmlns:p14="http://schemas.microsoft.com/office/powerpoint/2010/main" val="100467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D00673B3-C4DE-4035-BD45-89DD842CEDAF}"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41CFDC2B-5EFE-4025-A8CB-A8685DFCF6E9}" type="slidenum">
              <a:rPr lang="en-US" altLang="en-US"/>
              <a:pPr/>
              <a:t>‹#›</a:t>
            </a:fld>
            <a:endParaRPr lang="en-US" altLang="en-US"/>
          </a:p>
        </p:txBody>
      </p:sp>
    </p:spTree>
    <p:extLst>
      <p:ext uri="{BB962C8B-B14F-4D97-AF65-F5344CB8AC3E}">
        <p14:creationId xmlns:p14="http://schemas.microsoft.com/office/powerpoint/2010/main" val="781526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3E242BF9-504A-41FA-AA5A-3E3DB3745CA1}"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5C1FD68-5F20-464D-8E25-CD26CF9D7E65}" type="slidenum">
              <a:rPr lang="en-US" altLang="en-US"/>
              <a:pPr/>
              <a:t>‹#›</a:t>
            </a:fld>
            <a:endParaRPr lang="en-US" altLang="en-US"/>
          </a:p>
        </p:txBody>
      </p:sp>
    </p:spTree>
    <p:extLst>
      <p:ext uri="{BB962C8B-B14F-4D97-AF65-F5344CB8AC3E}">
        <p14:creationId xmlns:p14="http://schemas.microsoft.com/office/powerpoint/2010/main" val="2516889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00643CB6-2527-422E-9ED3-145CF32E4065}"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8DE6FAD-3132-404F-BBDF-AF69EF93DBA0}" type="slidenum">
              <a:rPr lang="en-US" altLang="en-US"/>
              <a:pPr/>
              <a:t>‹#›</a:t>
            </a:fld>
            <a:endParaRPr lang="en-US" altLang="en-US"/>
          </a:p>
        </p:txBody>
      </p:sp>
    </p:spTree>
    <p:extLst>
      <p:ext uri="{BB962C8B-B14F-4D97-AF65-F5344CB8AC3E}">
        <p14:creationId xmlns:p14="http://schemas.microsoft.com/office/powerpoint/2010/main" val="1292145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D3E729F3-1E61-427B-931A-17545345B9C1}" type="datetimeFigureOut">
              <a:rPr lang="en-US"/>
              <a:pPr>
                <a:defRPr/>
              </a:pPr>
              <a:t>6/25/2019</a:t>
            </a:fld>
            <a:endParaRPr lang="en-US"/>
          </a:p>
        </p:txBody>
      </p:sp>
      <p:sp>
        <p:nvSpPr>
          <p:cNvPr id="8"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3A5C3CB-EE5D-448C-9C15-DB3122D702A2}" type="slidenum">
              <a:rPr lang="en-US" altLang="en-US"/>
              <a:pPr/>
              <a:t>‹#›</a:t>
            </a:fld>
            <a:endParaRPr lang="en-US" altLang="en-US"/>
          </a:p>
        </p:txBody>
      </p:sp>
    </p:spTree>
    <p:extLst>
      <p:ext uri="{BB962C8B-B14F-4D97-AF65-F5344CB8AC3E}">
        <p14:creationId xmlns:p14="http://schemas.microsoft.com/office/powerpoint/2010/main" val="630822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83FD4EB1-07C2-43D2-9B45-EACFED14084A}" type="datetimeFigureOut">
              <a:rPr lang="en-US"/>
              <a:pPr>
                <a:defRPr/>
              </a:pPr>
              <a:t>6/25/2019</a:t>
            </a:fld>
            <a:endParaRPr lang="en-US"/>
          </a:p>
        </p:txBody>
      </p:sp>
      <p:sp>
        <p:nvSpPr>
          <p:cNvPr id="4"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F02FD867-5A60-44B3-ACD6-7E910EA0DDCB}" type="slidenum">
              <a:rPr lang="en-US" altLang="en-US"/>
              <a:pPr/>
              <a:t>‹#›</a:t>
            </a:fld>
            <a:endParaRPr lang="en-US" altLang="en-US"/>
          </a:p>
        </p:txBody>
      </p:sp>
    </p:spTree>
    <p:extLst>
      <p:ext uri="{BB962C8B-B14F-4D97-AF65-F5344CB8AC3E}">
        <p14:creationId xmlns:p14="http://schemas.microsoft.com/office/powerpoint/2010/main" val="690406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3D987E97-1527-49AC-A353-8B630E26E417}" type="datetimeFigureOut">
              <a:rPr lang="en-US"/>
              <a:pPr>
                <a:defRPr/>
              </a:pPr>
              <a:t>6/25/2019</a:t>
            </a:fld>
            <a:endParaRPr lang="en-US"/>
          </a:p>
        </p:txBody>
      </p:sp>
      <p:sp>
        <p:nvSpPr>
          <p:cNvPr id="3"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461BD969-C892-4809-A531-C39F37D31CEF}" type="slidenum">
              <a:rPr lang="en-US" altLang="en-US"/>
              <a:pPr/>
              <a:t>‹#›</a:t>
            </a:fld>
            <a:endParaRPr lang="en-US" altLang="en-US"/>
          </a:p>
        </p:txBody>
      </p:sp>
    </p:spTree>
    <p:extLst>
      <p:ext uri="{BB962C8B-B14F-4D97-AF65-F5344CB8AC3E}">
        <p14:creationId xmlns:p14="http://schemas.microsoft.com/office/powerpoint/2010/main" val="921670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CD55CD97-B538-4632-81A4-5097C9451CD4}"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F42EEDD0-CEA5-4568-9A1A-89CC6CC93399}" type="slidenum">
              <a:rPr lang="en-US" altLang="en-US"/>
              <a:pPr/>
              <a:t>‹#›</a:t>
            </a:fld>
            <a:endParaRPr lang="en-US" altLang="en-US"/>
          </a:p>
        </p:txBody>
      </p:sp>
    </p:spTree>
    <p:extLst>
      <p:ext uri="{BB962C8B-B14F-4D97-AF65-F5344CB8AC3E}">
        <p14:creationId xmlns:p14="http://schemas.microsoft.com/office/powerpoint/2010/main" val="2469469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A8ECAF74-CAC3-4E46-9390-EA43AAC495ED}"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B7A4D2AF-C646-4C76-A16C-C392A4FB424C}" type="slidenum">
              <a:rPr lang="en-US" altLang="en-US"/>
              <a:pPr/>
              <a:t>‹#›</a:t>
            </a:fld>
            <a:endParaRPr lang="en-US" altLang="en-US"/>
          </a:p>
        </p:txBody>
      </p:sp>
    </p:spTree>
    <p:extLst>
      <p:ext uri="{BB962C8B-B14F-4D97-AF65-F5344CB8AC3E}">
        <p14:creationId xmlns:p14="http://schemas.microsoft.com/office/powerpoint/2010/main" val="3186227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EA2083FF-3FE5-45C8-843D-DF84EFD3B9EC}"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9E7E23F-1604-4B4B-8BAB-EDD331948578}" type="slidenum">
              <a:rPr lang="en-US" altLang="en-US"/>
              <a:pPr/>
              <a:t>‹#›</a:t>
            </a:fld>
            <a:endParaRPr lang="en-US" altLang="en-US"/>
          </a:p>
        </p:txBody>
      </p:sp>
    </p:spTree>
    <p:extLst>
      <p:ext uri="{BB962C8B-B14F-4D97-AF65-F5344CB8AC3E}">
        <p14:creationId xmlns:p14="http://schemas.microsoft.com/office/powerpoint/2010/main" val="272480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D3E729F3-1E61-427B-931A-17545345B9C1}" type="datetimeFigureOut">
              <a:rPr lang="en-US"/>
              <a:pPr>
                <a:defRPr/>
              </a:pPr>
              <a:t>6/25/2019</a:t>
            </a:fld>
            <a:endParaRPr lang="en-US"/>
          </a:p>
        </p:txBody>
      </p:sp>
      <p:sp>
        <p:nvSpPr>
          <p:cNvPr id="8"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63A5C3CB-EE5D-448C-9C15-DB3122D702A2}" type="slidenum">
              <a:rPr lang="en-US" altLang="en-US"/>
              <a:pPr/>
              <a:t>‹#›</a:t>
            </a:fld>
            <a:endParaRPr lang="en-US" altLang="en-US"/>
          </a:p>
        </p:txBody>
      </p:sp>
    </p:spTree>
    <p:extLst>
      <p:ext uri="{BB962C8B-B14F-4D97-AF65-F5344CB8AC3E}">
        <p14:creationId xmlns:p14="http://schemas.microsoft.com/office/powerpoint/2010/main" val="30120834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E6A89088-F264-44CC-95C9-D7A6DEFC82EE}" type="datetimeFigureOut">
              <a:rPr lang="en-US"/>
              <a:pPr>
                <a:defRPr/>
              </a:pPr>
              <a:t>6/25/2019</a:t>
            </a:fld>
            <a:endParaRPr lang="en-US"/>
          </a:p>
        </p:txBody>
      </p:sp>
      <p:sp>
        <p:nvSpPr>
          <p:cNvPr id="5"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D737C7A3-D8DF-4724-9A6A-B93DF9327CBA}" type="slidenum">
              <a:rPr lang="en-US" altLang="en-US"/>
              <a:pPr/>
              <a:t>‹#›</a:t>
            </a:fld>
            <a:endParaRPr lang="en-US" altLang="en-US"/>
          </a:p>
        </p:txBody>
      </p:sp>
    </p:spTree>
    <p:extLst>
      <p:ext uri="{BB962C8B-B14F-4D97-AF65-F5344CB8AC3E}">
        <p14:creationId xmlns:p14="http://schemas.microsoft.com/office/powerpoint/2010/main" val="1131576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743201" y="188913"/>
            <a:ext cx="9133417" cy="1066800"/>
          </a:xfrm>
        </p:spPr>
        <p:txBody>
          <a:bodyPr/>
          <a:lstStyle/>
          <a:p>
            <a:r>
              <a:rPr lang="en-US"/>
              <a:t>Click to edit Master title style</a:t>
            </a:r>
          </a:p>
        </p:txBody>
      </p:sp>
      <p:sp>
        <p:nvSpPr>
          <p:cNvPr id="3" name="Content Placeholder 2"/>
          <p:cNvSpPr>
            <a:spLocks noGrp="1"/>
          </p:cNvSpPr>
          <p:nvPr>
            <p:ph sz="quarter" idx="1"/>
          </p:nvPr>
        </p:nvSpPr>
        <p:spPr>
          <a:xfrm>
            <a:off x="2743200" y="1593851"/>
            <a:ext cx="4464051"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0451" y="1593851"/>
            <a:ext cx="4466167"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743200" y="4206876"/>
            <a:ext cx="4464051"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410451" y="4206876"/>
            <a:ext cx="4466167"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eaLnBrk="0" hangingPunct="0">
              <a:defRPr>
                <a:effectLst>
                  <a:outerShdw blurRad="38100" dist="38100" dir="2700000" algn="tl">
                    <a:srgbClr val="C0C0C0"/>
                  </a:outerShdw>
                </a:effectLst>
              </a:defRPr>
            </a:lvl1pPr>
          </a:lstStyle>
          <a:p>
            <a:fld id="{6A60B917-BE94-4EF2-B3DC-F89ABBCC43C2}" type="slidenum">
              <a:rPr lang="en-US" altLang="en-US"/>
              <a:pPr/>
              <a:t>‹#›</a:t>
            </a:fld>
            <a:endParaRPr lang="en-US" altLang="en-US"/>
          </a:p>
        </p:txBody>
      </p:sp>
    </p:spTree>
    <p:extLst>
      <p:ext uri="{BB962C8B-B14F-4D97-AF65-F5344CB8AC3E}">
        <p14:creationId xmlns:p14="http://schemas.microsoft.com/office/powerpoint/2010/main" val="329592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1" y="188913"/>
            <a:ext cx="9133417" cy="1066800"/>
          </a:xfrm>
        </p:spPr>
        <p:txBody>
          <a:bodyPr/>
          <a:lstStyle/>
          <a:p>
            <a:r>
              <a:rPr lang="en-US"/>
              <a:t>Click to edit Master title style</a:t>
            </a:r>
          </a:p>
        </p:txBody>
      </p:sp>
      <p:sp>
        <p:nvSpPr>
          <p:cNvPr id="3" name="Text Placeholder 2"/>
          <p:cNvSpPr>
            <a:spLocks noGrp="1"/>
          </p:cNvSpPr>
          <p:nvPr>
            <p:ph type="body" sz="half" idx="1"/>
          </p:nvPr>
        </p:nvSpPr>
        <p:spPr>
          <a:xfrm>
            <a:off x="2743200" y="1593850"/>
            <a:ext cx="4464051" cy="5075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0451" y="1593851"/>
            <a:ext cx="4466167" cy="246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10451" y="4206876"/>
            <a:ext cx="4466167" cy="2462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eaLnBrk="0" hangingPunct="0">
              <a:defRPr>
                <a:solidFill>
                  <a:schemeClr val="tx1">
                    <a:tint val="75000"/>
                  </a:schemeClr>
                </a:solidFill>
                <a:effectLst>
                  <a:outerShdw blurRad="38100" dist="38100" dir="2700000" algn="tl">
                    <a:srgbClr val="000000">
                      <a:alpha val="43137"/>
                    </a:srgbClr>
                  </a:outerShdw>
                </a:effectLst>
                <a:ea typeface="+mn-ea"/>
              </a:defRPr>
            </a:lvl1pPr>
          </a:lstStyle>
          <a:p>
            <a:pPr>
              <a:defRPr/>
            </a:pPr>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eaLnBrk="0" hangingPunct="0">
              <a:defRPr>
                <a:effectLst>
                  <a:outerShdw blurRad="38100" dist="38100" dir="2700000" algn="tl">
                    <a:srgbClr val="C0C0C0"/>
                  </a:outerShdw>
                </a:effectLst>
              </a:defRPr>
            </a:lvl1pPr>
          </a:lstStyle>
          <a:p>
            <a:fld id="{D377F5D4-4AE9-4148-A40C-D969B1D66BE9}" type="slidenum">
              <a:rPr lang="en-US" altLang="en-US"/>
              <a:pPr/>
              <a:t>‹#›</a:t>
            </a:fld>
            <a:endParaRPr lang="en-US" altLang="en-US"/>
          </a:p>
        </p:txBody>
      </p:sp>
    </p:spTree>
    <p:extLst>
      <p:ext uri="{BB962C8B-B14F-4D97-AF65-F5344CB8AC3E}">
        <p14:creationId xmlns:p14="http://schemas.microsoft.com/office/powerpoint/2010/main" val="342035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2F567A-11AA-4814-A8D7-0832E58E1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013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FFE4EF-6994-43F0-8EDF-C6B646B64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669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AB93A-2CD0-45D2-818F-0DBFD73E8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7326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6B62F-7E5B-48A0-A87C-E8FACFAC8D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0272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89E2BB-4089-4522-87E2-DCAA53FFEB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536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9802E7-CA62-4B30-B7F9-1FFC031BC2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07276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286772-E6BE-4B1E-94E6-B41F276247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757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83FD4EB1-07C2-43D2-9B45-EACFED14084A}" type="datetimeFigureOut">
              <a:rPr lang="en-US"/>
              <a:pPr>
                <a:defRPr/>
              </a:pPr>
              <a:t>6/25/2019</a:t>
            </a:fld>
            <a:endParaRPr lang="en-US"/>
          </a:p>
        </p:txBody>
      </p:sp>
      <p:sp>
        <p:nvSpPr>
          <p:cNvPr id="4"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F02FD867-5A60-44B3-ACD6-7E910EA0DDCB}" type="slidenum">
              <a:rPr lang="en-US" altLang="en-US"/>
              <a:pPr/>
              <a:t>‹#›</a:t>
            </a:fld>
            <a:endParaRPr lang="en-US" altLang="en-US"/>
          </a:p>
        </p:txBody>
      </p:sp>
    </p:spTree>
    <p:extLst>
      <p:ext uri="{BB962C8B-B14F-4D97-AF65-F5344CB8AC3E}">
        <p14:creationId xmlns:p14="http://schemas.microsoft.com/office/powerpoint/2010/main" val="1795073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63BCF-A0FA-4A22-B48B-8E7AEBCCB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1208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F1FA-2A63-422B-9970-1F6B50566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0462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958B5E-779C-4957-B6D6-C130A12964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125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AEC1C4-6078-4884-8407-166C47D26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1911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A19D04-68CC-407B-A595-882E263E20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572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D16C75-39DA-4F7C-96D2-C9CBAC8FAF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4806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2192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fld id="{3B9A4749-4828-4524-9190-77E4E99E1DD2}" type="datetimeFigureOut">
              <a:rPr lang="en-US">
                <a:solidFill>
                  <a:srgbClr val="000000"/>
                </a:solidFill>
              </a:rPr>
              <a:pPr>
                <a:defRPr/>
              </a:pPr>
              <a:t>6/25/2019</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339B2D6-517A-477D-B696-3FF6140F1A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43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3D987E97-1527-49AC-A353-8B630E26E417}" type="datetimeFigureOut">
              <a:rPr lang="en-US"/>
              <a:pPr>
                <a:defRPr/>
              </a:pPr>
              <a:t>6/25/2019</a:t>
            </a:fld>
            <a:endParaRPr lang="en-US"/>
          </a:p>
        </p:txBody>
      </p:sp>
      <p:sp>
        <p:nvSpPr>
          <p:cNvPr id="3"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461BD969-C892-4809-A531-C39F37D31CEF}" type="slidenum">
              <a:rPr lang="en-US" altLang="en-US"/>
              <a:pPr/>
              <a:t>‹#›</a:t>
            </a:fld>
            <a:endParaRPr lang="en-US" altLang="en-US"/>
          </a:p>
        </p:txBody>
      </p:sp>
    </p:spTree>
    <p:extLst>
      <p:ext uri="{BB962C8B-B14F-4D97-AF65-F5344CB8AC3E}">
        <p14:creationId xmlns:p14="http://schemas.microsoft.com/office/powerpoint/2010/main" val="8995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CD55CD97-B538-4632-81A4-5097C9451CD4}"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F42EEDD0-CEA5-4568-9A1A-89CC6CC93399}" type="slidenum">
              <a:rPr lang="en-US" altLang="en-US"/>
              <a:pPr/>
              <a:t>‹#›</a:t>
            </a:fld>
            <a:endParaRPr lang="en-US" altLang="en-US"/>
          </a:p>
        </p:txBody>
      </p:sp>
    </p:spTree>
    <p:extLst>
      <p:ext uri="{BB962C8B-B14F-4D97-AF65-F5344CB8AC3E}">
        <p14:creationId xmlns:p14="http://schemas.microsoft.com/office/powerpoint/2010/main" val="113946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fld id="{A8ECAF74-CAC3-4E46-9390-EA43AAC495ED}" type="datetimeFigureOut">
              <a:rPr lang="en-US"/>
              <a:pPr>
                <a:defRPr/>
              </a:pPr>
              <a:t>6/25/2019</a:t>
            </a:fld>
            <a:endParaRPr lang="en-US"/>
          </a:p>
        </p:txBody>
      </p:sp>
      <p:sp>
        <p:nvSpPr>
          <p:cNvPr id="6" name="Footer Placeholder 4"/>
          <p:cNvSpPr>
            <a:spLocks noGrp="1"/>
          </p:cNvSpPr>
          <p:nvPr>
            <p:ph type="ftr" sz="quarter" idx="11"/>
          </p:nvPr>
        </p:nvSpPr>
        <p:spPr/>
        <p:txBody>
          <a:bodyPr/>
          <a:lstStyle>
            <a:lvl1pPr eaLnBrk="0" hangingPunct="0">
              <a:defRPr>
                <a:effectLst>
                  <a:outerShdw blurRad="38100" dist="38100" dir="2700000" algn="tl">
                    <a:srgbClr val="000000">
                      <a:alpha val="43137"/>
                    </a:srgbClr>
                  </a:outerShdw>
                </a:effectLst>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ffectLst>
                  <a:outerShdw blurRad="38100" dist="38100" dir="2700000" algn="tl">
                    <a:srgbClr val="C0C0C0"/>
                  </a:outerShdw>
                </a:effectLst>
              </a:defRPr>
            </a:lvl1pPr>
          </a:lstStyle>
          <a:p>
            <a:fld id="{B7A4D2AF-C646-4C76-A16C-C392A4FB424C}" type="slidenum">
              <a:rPr lang="en-US" altLang="en-US"/>
              <a:pPr/>
              <a:t>‹#›</a:t>
            </a:fld>
            <a:endParaRPr lang="en-US" altLang="en-US"/>
          </a:p>
        </p:txBody>
      </p:sp>
    </p:spTree>
    <p:extLst>
      <p:ext uri="{BB962C8B-B14F-4D97-AF65-F5344CB8AC3E}">
        <p14:creationId xmlns:p14="http://schemas.microsoft.com/office/powerpoint/2010/main" val="99724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effectLst/>
                <a:latin typeface="+mn-lt"/>
                <a:ea typeface="MS PGothic"/>
                <a:cs typeface="+mn-cs"/>
              </a:defRPr>
            </a:lvl1pPr>
          </a:lstStyle>
          <a:p>
            <a:pPr>
              <a:defRPr/>
            </a:pPr>
            <a:fld id="{99177EB6-F478-48AF-9517-A3F5B389AF1C}" type="datetimeFigureOut">
              <a:rPr lang="en-US"/>
              <a:pPr>
                <a:defRPr/>
              </a:pPr>
              <a:t>6/25/2019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effectLst/>
                <a:latin typeface="+mn-lt"/>
                <a:ea typeface="MS PGothic"/>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ffectLst/>
                <a:latin typeface="Calibri" panose="020F0502020204030204" pitchFamily="34" charset="0"/>
                <a:ea typeface="MS PGothic" panose="020B0600070205080204" pitchFamily="34" charset="-128"/>
              </a:defRPr>
            </a:lvl1pPr>
          </a:lstStyle>
          <a:p>
            <a:pPr fontAlgn="base">
              <a:spcBef>
                <a:spcPct val="0"/>
              </a:spcBef>
              <a:spcAft>
                <a:spcPct val="0"/>
              </a:spcAft>
            </a:pPr>
            <a:fld id="{A51DAFB2-ACDE-42DF-A7FF-517C6EF98DD2}"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36375138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effectLst/>
                <a:latin typeface="+mn-lt"/>
                <a:ea typeface="MS PGothic"/>
                <a:cs typeface="+mn-cs"/>
              </a:defRPr>
            </a:lvl1pPr>
          </a:lstStyle>
          <a:p>
            <a:pPr>
              <a:defRPr/>
            </a:pPr>
            <a:fld id="{99177EB6-F478-48AF-9517-A3F5B389AF1C}" type="datetimeFigureOut">
              <a:rPr lang="en-US"/>
              <a:pPr>
                <a:defRPr/>
              </a:pPr>
              <a:t>6/25/2019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effectLst/>
                <a:latin typeface="+mn-lt"/>
                <a:ea typeface="MS PGothic"/>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ffectLst/>
                <a:latin typeface="Calibri" panose="020F0502020204030204" pitchFamily="34" charset="0"/>
                <a:ea typeface="MS PGothic" panose="020B0600070205080204" pitchFamily="34" charset="-128"/>
              </a:defRPr>
            </a:lvl1pPr>
          </a:lstStyle>
          <a:p>
            <a:pPr fontAlgn="base">
              <a:spcBef>
                <a:spcPct val="0"/>
              </a:spcBef>
              <a:spcAft>
                <a:spcPct val="0"/>
              </a:spcAft>
            </a:pPr>
            <a:fld id="{A51DAFB2-ACDE-42DF-A7FF-517C6EF98DD2}"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23089096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effectLst/>
                <a:latin typeface="+mn-lt"/>
                <a:ea typeface="MS PGothic"/>
                <a:cs typeface="+mn-cs"/>
              </a:defRPr>
            </a:lvl1pPr>
          </a:lstStyle>
          <a:p>
            <a:pPr>
              <a:defRPr/>
            </a:pPr>
            <a:fld id="{99177EB6-F478-48AF-9517-A3F5B389AF1C}" type="datetimeFigureOut">
              <a:rPr lang="en-US"/>
              <a:pPr>
                <a:defRPr/>
              </a:pPr>
              <a:t>6/25/2019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effectLst/>
                <a:latin typeface="+mn-lt"/>
                <a:ea typeface="MS PGothic"/>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ffectLst/>
                <a:latin typeface="Calibri" panose="020F0502020204030204" pitchFamily="34" charset="0"/>
                <a:ea typeface="MS PGothic" panose="020B0600070205080204" pitchFamily="34" charset="-128"/>
              </a:defRPr>
            </a:lvl1pPr>
          </a:lstStyle>
          <a:p>
            <a:pPr fontAlgn="base">
              <a:spcBef>
                <a:spcPct val="0"/>
              </a:spcBef>
              <a:spcAft>
                <a:spcPct val="0"/>
              </a:spcAft>
            </a:pPr>
            <a:fld id="{A51DAFB2-ACDE-42DF-A7FF-517C6EF98DD2}"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33122563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effectLst/>
                <a:latin typeface="+mn-lt"/>
                <a:ea typeface="MS PGothic"/>
                <a:cs typeface="+mn-cs"/>
              </a:defRPr>
            </a:lvl1pPr>
          </a:lstStyle>
          <a:p>
            <a:pPr>
              <a:defRPr/>
            </a:pPr>
            <a:fld id="{99177EB6-F478-48AF-9517-A3F5B389AF1C}" type="datetimeFigureOut">
              <a:rPr lang="en-US"/>
              <a:pPr>
                <a:defRPr/>
              </a:pPr>
              <a:t>6/25/2019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effectLst/>
                <a:latin typeface="+mn-lt"/>
                <a:ea typeface="MS PGothic"/>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ffectLst/>
                <a:latin typeface="Calibri" panose="020F0502020204030204" pitchFamily="34" charset="0"/>
                <a:ea typeface="MS PGothic" panose="020B0600070205080204" pitchFamily="34" charset="-128"/>
              </a:defRPr>
            </a:lvl1pPr>
          </a:lstStyle>
          <a:p>
            <a:pPr fontAlgn="base">
              <a:spcBef>
                <a:spcPct val="0"/>
              </a:spcBef>
              <a:spcAft>
                <a:spcPct val="0"/>
              </a:spcAft>
            </a:pPr>
            <a:fld id="{A51DAFB2-ACDE-42DF-A7FF-517C6EF98DD2}"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235913551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512"/>
            </a:gs>
            <a:gs pos="100000">
              <a:srgbClr val="0033CC"/>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6CF87D7-2CA1-45D8-A551-99837575E89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7707575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nfo@partnersofscottcountywatersheds.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1.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8175" y="4879316"/>
            <a:ext cx="9144000" cy="1781503"/>
          </a:xfrm>
        </p:spPr>
        <p:txBody>
          <a:bodyPr>
            <a:normAutofit fontScale="70000" lnSpcReduction="20000"/>
          </a:bodyPr>
          <a:lstStyle/>
          <a:p>
            <a:r>
              <a:rPr lang="en-US" dirty="0"/>
              <a:t>Cassie Druhl, Coordinator</a:t>
            </a:r>
          </a:p>
          <a:p>
            <a:r>
              <a:rPr lang="en-US" dirty="0">
                <a:hlinkClick r:id="rId2"/>
              </a:rPr>
              <a:t>info@partnersofscottcountywatersheds.org</a:t>
            </a:r>
            <a:endParaRPr lang="en-US" dirty="0"/>
          </a:p>
          <a:p>
            <a:endParaRPr lang="en-US" dirty="0"/>
          </a:p>
          <a:p>
            <a:r>
              <a:rPr lang="en-US" dirty="0"/>
              <a:t>Web: partnersofscottcountywatersheds.org</a:t>
            </a:r>
          </a:p>
          <a:p>
            <a:r>
              <a:rPr lang="en-US" dirty="0"/>
              <a:t>	@</a:t>
            </a:r>
            <a:r>
              <a:rPr lang="en-US" dirty="0" err="1"/>
              <a:t>partnersofscottcountywatersheds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351" y="6306207"/>
            <a:ext cx="353309" cy="354612"/>
          </a:xfrm>
          <a:prstGeom prst="rect">
            <a:avLst/>
          </a:prstGeom>
        </p:spPr>
      </p:pic>
      <p:sp>
        <p:nvSpPr>
          <p:cNvPr id="6" name="TextBox 5"/>
          <p:cNvSpPr txBox="1"/>
          <p:nvPr/>
        </p:nvSpPr>
        <p:spPr>
          <a:xfrm>
            <a:off x="685307" y="3678621"/>
            <a:ext cx="10909737" cy="923330"/>
          </a:xfrm>
          <a:prstGeom prst="rect">
            <a:avLst/>
          </a:prstGeom>
          <a:noFill/>
        </p:spPr>
        <p:txBody>
          <a:bodyPr wrap="square" rtlCol="0">
            <a:spAutoFit/>
          </a:bodyPr>
          <a:lstStyle/>
          <a:p>
            <a:pPr algn="ctr" fontAlgn="base"/>
            <a:r>
              <a:rPr lang="en-US" b="1" dirty="0"/>
              <a:t>Our Mission:</a:t>
            </a:r>
            <a:endParaRPr lang="en-US" dirty="0"/>
          </a:p>
          <a:p>
            <a:pPr algn="ctr" fontAlgn="base"/>
            <a:r>
              <a:rPr lang="en-US" i="1" dirty="0"/>
              <a:t>To provide technical assistance and education to all Scott County partners, citizens and government entities in order to improve water quality and </a:t>
            </a:r>
            <a:r>
              <a:rPr lang="en-US" i="1" dirty="0" err="1"/>
              <a:t>stormwater</a:t>
            </a:r>
            <a:r>
              <a:rPr lang="en-US" i="1" dirty="0"/>
              <a:t> management.</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197" y="163888"/>
            <a:ext cx="3877955" cy="3514733"/>
          </a:xfrm>
          <a:prstGeom prst="rect">
            <a:avLst/>
          </a:prstGeom>
        </p:spPr>
      </p:pic>
    </p:spTree>
    <p:extLst>
      <p:ext uri="{BB962C8B-B14F-4D97-AF65-F5344CB8AC3E}">
        <p14:creationId xmlns:p14="http://schemas.microsoft.com/office/powerpoint/2010/main" val="25273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4314762" y="221457"/>
            <a:ext cx="6234112" cy="639762"/>
          </a:xfrm>
        </p:spPr>
        <p:txBody>
          <a:bodyPr/>
          <a:lstStyle/>
          <a:p>
            <a:pPr>
              <a:defRPr/>
            </a:pPr>
            <a:r>
              <a:rPr lang="en-US" altLang="en-US" sz="4000" dirty="0">
                <a:solidFill>
                  <a:schemeClr val="accent1">
                    <a:lumMod val="50000"/>
                  </a:schemeClr>
                </a:solidFill>
              </a:rPr>
              <a:t>Mycorrhizae - Fungi</a:t>
            </a:r>
          </a:p>
        </p:txBody>
      </p:sp>
      <p:sp>
        <p:nvSpPr>
          <p:cNvPr id="43011" name="Rectangle 3"/>
          <p:cNvSpPr>
            <a:spLocks noGrp="1" noChangeArrowheads="1"/>
          </p:cNvSpPr>
          <p:nvPr>
            <p:ph idx="1"/>
          </p:nvPr>
        </p:nvSpPr>
        <p:spPr>
          <a:xfrm>
            <a:off x="4879119" y="1906587"/>
            <a:ext cx="6850063" cy="1222375"/>
          </a:xfrm>
        </p:spPr>
        <p:txBody>
          <a:bodyPr/>
          <a:lstStyle/>
          <a:p>
            <a:endParaRPr lang="en-US" altLang="en-US"/>
          </a:p>
        </p:txBody>
      </p:sp>
      <p:pic>
        <p:nvPicPr>
          <p:cNvPr id="43012" name="Picture 4" descr="M4 Fungi 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518" y="1179511"/>
            <a:ext cx="708660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65" name="Text Box 5"/>
          <p:cNvSpPr txBox="1">
            <a:spLocks noChangeArrowheads="1"/>
          </p:cNvSpPr>
          <p:nvPr/>
        </p:nvSpPr>
        <p:spPr bwMode="auto">
          <a:xfrm>
            <a:off x="2788767" y="5003004"/>
            <a:ext cx="8540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en-US" altLang="en-US" sz="2400" dirty="0">
                <a:solidFill>
                  <a:srgbClr val="4F81BD">
                    <a:lumMod val="50000"/>
                  </a:srgbClr>
                </a:solidFill>
                <a:latin typeface="Times New Roman" panose="02020603050405020304" pitchFamily="18" charset="0"/>
              </a:rPr>
              <a:t>Tree root</a:t>
            </a:r>
          </a:p>
        </p:txBody>
      </p:sp>
      <p:sp>
        <p:nvSpPr>
          <p:cNvPr id="322566" name="Text Box 6"/>
          <p:cNvSpPr txBox="1">
            <a:spLocks noChangeArrowheads="1"/>
          </p:cNvSpPr>
          <p:nvPr/>
        </p:nvSpPr>
        <p:spPr bwMode="auto">
          <a:xfrm>
            <a:off x="6555519" y="6027737"/>
            <a:ext cx="16922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en-US" altLang="en-US" sz="2400" dirty="0" err="1">
                <a:solidFill>
                  <a:srgbClr val="4F81BD">
                    <a:lumMod val="50000"/>
                  </a:srgbClr>
                </a:solidFill>
                <a:latin typeface="Times New Roman" panose="02020603050405020304" pitchFamily="18" charset="0"/>
              </a:rPr>
              <a:t>Mycorrhizal</a:t>
            </a:r>
            <a:r>
              <a:rPr lang="en-US" altLang="en-US" sz="2400" dirty="0">
                <a:solidFill>
                  <a:srgbClr val="4F81BD">
                    <a:lumMod val="50000"/>
                  </a:srgbClr>
                </a:solidFill>
                <a:latin typeface="Times New Roman" panose="02020603050405020304" pitchFamily="18" charset="0"/>
              </a:rPr>
              <a:t> structure</a:t>
            </a:r>
          </a:p>
        </p:txBody>
      </p:sp>
      <p:sp>
        <p:nvSpPr>
          <p:cNvPr id="322567" name="Text Box 7"/>
          <p:cNvSpPr txBox="1">
            <a:spLocks noChangeArrowheads="1"/>
          </p:cNvSpPr>
          <p:nvPr/>
        </p:nvSpPr>
        <p:spPr bwMode="auto">
          <a:xfrm>
            <a:off x="10852880" y="5024436"/>
            <a:ext cx="11588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en-US" altLang="en-US" sz="2400" dirty="0">
                <a:solidFill>
                  <a:srgbClr val="4F81BD">
                    <a:lumMod val="50000"/>
                  </a:srgbClr>
                </a:solidFill>
                <a:latin typeface="Times New Roman" panose="02020603050405020304" pitchFamily="18" charset="0"/>
              </a:rPr>
              <a:t>Fungal hyphae</a:t>
            </a:r>
          </a:p>
        </p:txBody>
      </p:sp>
      <p:sp>
        <p:nvSpPr>
          <p:cNvPr id="322568" name="Line 8"/>
          <p:cNvSpPr>
            <a:spLocks noChangeShapeType="1"/>
          </p:cNvSpPr>
          <p:nvPr/>
        </p:nvSpPr>
        <p:spPr bwMode="auto">
          <a:xfrm flipV="1">
            <a:off x="3731741" y="4579935"/>
            <a:ext cx="2595177" cy="790575"/>
          </a:xfrm>
          <a:prstGeom prst="line">
            <a:avLst/>
          </a:prstGeom>
          <a:noFill/>
          <a:ln w="5715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defRPr/>
            </a:pPr>
            <a:endParaRPr lang="en-US"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322569" name="Line 9"/>
          <p:cNvSpPr>
            <a:spLocks noChangeShapeType="1"/>
          </p:cNvSpPr>
          <p:nvPr/>
        </p:nvSpPr>
        <p:spPr bwMode="auto">
          <a:xfrm flipV="1">
            <a:off x="7469918" y="5281612"/>
            <a:ext cx="0" cy="822325"/>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defRPr/>
            </a:pPr>
            <a:endParaRPr lang="en-US"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322570" name="Line 10"/>
          <p:cNvSpPr>
            <a:spLocks noChangeShapeType="1"/>
          </p:cNvSpPr>
          <p:nvPr/>
        </p:nvSpPr>
        <p:spPr bwMode="auto">
          <a:xfrm flipH="1" flipV="1">
            <a:off x="8384318" y="4275136"/>
            <a:ext cx="2514600" cy="1143000"/>
          </a:xfrm>
          <a:prstGeom prst="line">
            <a:avLst/>
          </a:prstGeom>
          <a:noFill/>
          <a:ln w="5715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defRPr/>
            </a:pPr>
            <a:endParaRPr lang="en-US"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319" y="84136"/>
            <a:ext cx="4381500" cy="4191000"/>
          </a:xfrm>
          <a:prstGeom prst="rect">
            <a:avLst/>
          </a:prstGeom>
        </p:spPr>
      </p:pic>
      <p:sp>
        <p:nvSpPr>
          <p:cNvPr id="12" name="Line 8"/>
          <p:cNvSpPr>
            <a:spLocks noChangeShapeType="1"/>
          </p:cNvSpPr>
          <p:nvPr/>
        </p:nvSpPr>
        <p:spPr bwMode="auto">
          <a:xfrm flipV="1">
            <a:off x="3731741" y="2191264"/>
            <a:ext cx="232979" cy="3179246"/>
          </a:xfrm>
          <a:prstGeom prst="line">
            <a:avLst/>
          </a:prstGeom>
          <a:noFill/>
          <a:ln w="5715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defRPr/>
            </a:pPr>
            <a:endParaRPr lang="en-US"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13" name="Text Box 7"/>
          <p:cNvSpPr txBox="1">
            <a:spLocks noChangeArrowheads="1"/>
          </p:cNvSpPr>
          <p:nvPr/>
        </p:nvSpPr>
        <p:spPr bwMode="auto">
          <a:xfrm>
            <a:off x="1384216" y="4955378"/>
            <a:ext cx="11588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en-US" altLang="en-US" sz="2400" dirty="0">
                <a:solidFill>
                  <a:srgbClr val="4F81BD">
                    <a:lumMod val="50000"/>
                  </a:srgbClr>
                </a:solidFill>
                <a:latin typeface="Times New Roman" panose="02020603050405020304" pitchFamily="18" charset="0"/>
              </a:rPr>
              <a:t>Fungal hyphae</a:t>
            </a:r>
          </a:p>
        </p:txBody>
      </p:sp>
      <p:sp>
        <p:nvSpPr>
          <p:cNvPr id="14" name="Line 10"/>
          <p:cNvSpPr>
            <a:spLocks noChangeShapeType="1"/>
          </p:cNvSpPr>
          <p:nvPr/>
        </p:nvSpPr>
        <p:spPr bwMode="auto">
          <a:xfrm flipV="1">
            <a:off x="1878226" y="3583458"/>
            <a:ext cx="32951" cy="1371919"/>
          </a:xfrm>
          <a:prstGeom prst="line">
            <a:avLst/>
          </a:prstGeom>
          <a:noFill/>
          <a:ln w="5715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defRPr/>
            </a:pPr>
            <a:endParaRPr lang="en-US"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3" name="TextBox 2"/>
          <p:cNvSpPr txBox="1"/>
          <p:nvPr/>
        </p:nvSpPr>
        <p:spPr>
          <a:xfrm>
            <a:off x="107455" y="5068520"/>
            <a:ext cx="1254213" cy="1754326"/>
          </a:xfrm>
          <a:prstGeom prst="rect">
            <a:avLst/>
          </a:prstGeom>
          <a:noFill/>
        </p:spPr>
        <p:txBody>
          <a:bodyPr wrap="square" rtlCol="0">
            <a:spAutoFit/>
          </a:bodyPr>
          <a:lstStyle/>
          <a:p>
            <a:r>
              <a:rPr lang="en-US" dirty="0" err="1"/>
              <a:t>Arbuscule</a:t>
            </a:r>
            <a:r>
              <a:rPr lang="en-US" dirty="0"/>
              <a:t> Point of  interaction between plant root and Fungi</a:t>
            </a:r>
          </a:p>
        </p:txBody>
      </p:sp>
      <p:sp>
        <p:nvSpPr>
          <p:cNvPr id="16" name="Line 10"/>
          <p:cNvSpPr>
            <a:spLocks noChangeShapeType="1"/>
          </p:cNvSpPr>
          <p:nvPr/>
        </p:nvSpPr>
        <p:spPr bwMode="auto">
          <a:xfrm flipV="1">
            <a:off x="627470" y="2388973"/>
            <a:ext cx="261446" cy="2724522"/>
          </a:xfrm>
          <a:prstGeom prst="line">
            <a:avLst/>
          </a:prstGeom>
          <a:noFill/>
          <a:ln w="5715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defRPr/>
            </a:pPr>
            <a:endParaRPr lang="en-US"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335635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95425" y="1327452"/>
            <a:ext cx="9215438" cy="5244799"/>
          </a:xfrm>
          <a:prstGeom prst="rect">
            <a:avLst/>
          </a:prstGeom>
        </p:spPr>
      </p:pic>
      <p:sp>
        <p:nvSpPr>
          <p:cNvPr id="2" name="Title 1"/>
          <p:cNvSpPr>
            <a:spLocks noGrp="1"/>
          </p:cNvSpPr>
          <p:nvPr>
            <p:ph type="title"/>
          </p:nvPr>
        </p:nvSpPr>
        <p:spPr>
          <a:xfrm>
            <a:off x="4838700" y="6389688"/>
            <a:ext cx="2528888" cy="182562"/>
          </a:xfrm>
          <a:solidFill>
            <a:schemeClr val="accent6">
              <a:lumMod val="20000"/>
              <a:lumOff val="80000"/>
            </a:schemeClr>
          </a:solidFill>
        </p:spPr>
        <p:txBody>
          <a:bodyPr/>
          <a:lstStyle/>
          <a:p>
            <a:r>
              <a:rPr lang="en-US" sz="1200" dirty="0"/>
              <a:t>www.mycorrhiza.eu/e/home-e</a:t>
            </a:r>
          </a:p>
        </p:txBody>
      </p:sp>
      <p:sp>
        <p:nvSpPr>
          <p:cNvPr id="5" name="TextBox 4"/>
          <p:cNvSpPr txBox="1"/>
          <p:nvPr/>
        </p:nvSpPr>
        <p:spPr>
          <a:xfrm>
            <a:off x="2752956" y="619434"/>
            <a:ext cx="6700376" cy="369332"/>
          </a:xfrm>
          <a:prstGeom prst="rect">
            <a:avLst/>
          </a:prstGeom>
          <a:noFill/>
        </p:spPr>
        <p:txBody>
          <a:bodyPr wrap="square" rtlCol="0">
            <a:spAutoFit/>
          </a:bodyPr>
          <a:lstStyle/>
          <a:p>
            <a:r>
              <a:rPr lang="en-US" dirty="0"/>
              <a:t>No Mycorrhiza                     			Mycorrhiza</a:t>
            </a:r>
          </a:p>
        </p:txBody>
      </p:sp>
    </p:spTree>
    <p:extLst>
      <p:ext uri="{BB962C8B-B14F-4D97-AF65-F5344CB8AC3E}">
        <p14:creationId xmlns:p14="http://schemas.microsoft.com/office/powerpoint/2010/main" val="29858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0" y="304800"/>
            <a:ext cx="8229600" cy="1401763"/>
          </a:xfrm>
        </p:spPr>
        <p:txBody>
          <a:bodyPr/>
          <a:lstStyle/>
          <a:p>
            <a:r>
              <a:rPr lang="en-US" sz="4000" dirty="0">
                <a:solidFill>
                  <a:srgbClr val="FFFF00"/>
                </a:solidFill>
              </a:rPr>
              <a:t>Benefits of Using Cover Crops</a:t>
            </a:r>
          </a:p>
        </p:txBody>
      </p:sp>
      <p:sp>
        <p:nvSpPr>
          <p:cNvPr id="201731" name="Rectangle 3"/>
          <p:cNvSpPr>
            <a:spLocks noGrp="1" noChangeArrowheads="1"/>
          </p:cNvSpPr>
          <p:nvPr>
            <p:ph type="body" idx="4294967295"/>
          </p:nvPr>
        </p:nvSpPr>
        <p:spPr>
          <a:xfrm>
            <a:off x="4419600" y="1447800"/>
            <a:ext cx="7772400" cy="4800600"/>
          </a:xfrm>
        </p:spPr>
        <p:txBody>
          <a:bodyPr/>
          <a:lstStyle/>
          <a:p>
            <a:pPr>
              <a:lnSpc>
                <a:spcPct val="90000"/>
              </a:lnSpc>
            </a:pPr>
            <a:r>
              <a:rPr lang="en-US" dirty="0"/>
              <a:t>Reduced erosion </a:t>
            </a:r>
          </a:p>
          <a:p>
            <a:pPr>
              <a:lnSpc>
                <a:spcPct val="90000"/>
              </a:lnSpc>
            </a:pPr>
            <a:r>
              <a:rPr lang="en-US" dirty="0"/>
              <a:t>Reduced nitrate leaching</a:t>
            </a:r>
          </a:p>
          <a:p>
            <a:pPr>
              <a:lnSpc>
                <a:spcPct val="90000"/>
              </a:lnSpc>
            </a:pPr>
            <a:r>
              <a:rPr lang="en-US" dirty="0"/>
              <a:t>Reduced phosphorus losses</a:t>
            </a:r>
          </a:p>
          <a:p>
            <a:pPr>
              <a:lnSpc>
                <a:spcPct val="90000"/>
              </a:lnSpc>
            </a:pPr>
            <a:r>
              <a:rPr lang="en-US" dirty="0"/>
              <a:t>Increased soil organic matter</a:t>
            </a:r>
          </a:p>
          <a:p>
            <a:pPr>
              <a:lnSpc>
                <a:spcPct val="90000"/>
              </a:lnSpc>
            </a:pPr>
            <a:r>
              <a:rPr lang="en-US" dirty="0"/>
              <a:t>Improved weed control </a:t>
            </a:r>
          </a:p>
          <a:p>
            <a:pPr>
              <a:lnSpc>
                <a:spcPct val="90000"/>
              </a:lnSpc>
            </a:pPr>
            <a:r>
              <a:rPr lang="en-US" dirty="0"/>
              <a:t>Support and maintain soil organisms</a:t>
            </a:r>
          </a:p>
          <a:p>
            <a:pPr>
              <a:lnSpc>
                <a:spcPct val="90000"/>
              </a:lnSpc>
            </a:pPr>
            <a:r>
              <a:rPr lang="en-US" dirty="0"/>
              <a:t>Improve soil structure – especially no-till</a:t>
            </a:r>
          </a:p>
          <a:p>
            <a:pPr>
              <a:lnSpc>
                <a:spcPct val="90000"/>
              </a:lnSpc>
            </a:pPr>
            <a:r>
              <a:rPr lang="en-US" dirty="0"/>
              <a:t>Grazing and forage potential</a:t>
            </a:r>
          </a:p>
          <a:p>
            <a:pPr>
              <a:lnSpc>
                <a:spcPct val="90000"/>
              </a:lnSpc>
            </a:pPr>
            <a:r>
              <a:rPr lang="en-US" dirty="0"/>
              <a:t>Recycling manure nutrients</a:t>
            </a:r>
          </a:p>
          <a:p>
            <a:pPr>
              <a:lnSpc>
                <a:spcPct val="90000"/>
              </a:lnSpc>
            </a:pPr>
            <a:endParaRPr lang="en-US" dirty="0"/>
          </a:p>
          <a:p>
            <a:pPr>
              <a:lnSpc>
                <a:spcPct val="90000"/>
              </a:lnSpc>
            </a:pPr>
            <a:endParaRPr lang="en-US" dirty="0">
              <a:solidFill>
                <a:schemeClr val="bg1"/>
              </a:solidFill>
            </a:endParaRPr>
          </a:p>
        </p:txBody>
      </p:sp>
    </p:spTree>
    <p:extLst>
      <p:ext uri="{BB962C8B-B14F-4D97-AF65-F5344CB8AC3E}">
        <p14:creationId xmlns:p14="http://schemas.microsoft.com/office/powerpoint/2010/main" val="421814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600200" y="571500"/>
            <a:ext cx="8991600" cy="5715000"/>
            <a:chOff x="48" y="360"/>
            <a:chExt cx="5664" cy="3600"/>
          </a:xfrm>
        </p:grpSpPr>
        <p:grpSp>
          <p:nvGrpSpPr>
            <p:cNvPr id="3" name="Group 3"/>
            <p:cNvGrpSpPr>
              <a:grpSpLocks/>
            </p:cNvGrpSpPr>
            <p:nvPr/>
          </p:nvGrpSpPr>
          <p:grpSpPr bwMode="auto">
            <a:xfrm>
              <a:off x="144" y="1056"/>
              <a:ext cx="1104" cy="1680"/>
              <a:chOff x="144" y="1104"/>
              <a:chExt cx="1104" cy="1680"/>
            </a:xfrm>
          </p:grpSpPr>
          <p:sp>
            <p:nvSpPr>
              <p:cNvPr id="18461" name="Rectangle 4"/>
              <p:cNvSpPr>
                <a:spLocks noChangeArrowheads="1"/>
              </p:cNvSpPr>
              <p:nvPr/>
            </p:nvSpPr>
            <p:spPr bwMode="auto">
              <a:xfrm>
                <a:off x="144" y="1104"/>
                <a:ext cx="1104" cy="1680"/>
              </a:xfrm>
              <a:prstGeom prst="rect">
                <a:avLst/>
              </a:prstGeom>
              <a:solidFill>
                <a:srgbClr val="00CC66"/>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endParaRPr>
              </a:p>
            </p:txBody>
          </p:sp>
          <p:sp>
            <p:nvSpPr>
              <p:cNvPr id="18462" name="Text Box 5"/>
              <p:cNvSpPr txBox="1">
                <a:spLocks noChangeArrowheads="1"/>
              </p:cNvSpPr>
              <p:nvPr/>
            </p:nvSpPr>
            <p:spPr bwMode="auto">
              <a:xfrm>
                <a:off x="168" y="1225"/>
                <a:ext cx="1056" cy="1454"/>
              </a:xfrm>
              <a:prstGeom prst="rect">
                <a:avLst/>
              </a:prstGeom>
              <a:solidFill>
                <a:srgbClr val="00CC66"/>
              </a:solidFill>
              <a:ln w="9525">
                <a:noFill/>
                <a:miter lim="800000"/>
                <a:headEnd/>
                <a:tailEnd/>
              </a:ln>
            </p:spPr>
            <p:txBody>
              <a:bodyPr>
                <a:spAutoFit/>
              </a:bodyPr>
              <a:lstStyle/>
              <a:p>
                <a:pPr algn="ctr" fontAlgn="base">
                  <a:spcBef>
                    <a:spcPct val="50000"/>
                  </a:spcBef>
                  <a:spcAft>
                    <a:spcPct val="0"/>
                  </a:spcAft>
                </a:pPr>
                <a:r>
                  <a:rPr lang="en-US" sz="2400" b="1">
                    <a:solidFill>
                      <a:srgbClr val="000000"/>
                    </a:solidFill>
                  </a:rPr>
                  <a:t>Corn or Soybean Crop at Maturity approx. Oct. 1</a:t>
                </a:r>
              </a:p>
            </p:txBody>
          </p:sp>
        </p:grpSp>
        <p:grpSp>
          <p:nvGrpSpPr>
            <p:cNvPr id="4" name="Group 6"/>
            <p:cNvGrpSpPr>
              <a:grpSpLocks/>
            </p:cNvGrpSpPr>
            <p:nvPr/>
          </p:nvGrpSpPr>
          <p:grpSpPr bwMode="auto">
            <a:xfrm>
              <a:off x="4464" y="1056"/>
              <a:ext cx="1152" cy="1680"/>
              <a:chOff x="4512" y="1104"/>
              <a:chExt cx="1152" cy="1680"/>
            </a:xfrm>
          </p:grpSpPr>
          <p:sp>
            <p:nvSpPr>
              <p:cNvPr id="18459" name="Rectangle 7"/>
              <p:cNvSpPr>
                <a:spLocks noChangeArrowheads="1"/>
              </p:cNvSpPr>
              <p:nvPr/>
            </p:nvSpPr>
            <p:spPr bwMode="auto">
              <a:xfrm>
                <a:off x="4512" y="1104"/>
                <a:ext cx="1152" cy="1680"/>
              </a:xfrm>
              <a:prstGeom prst="rect">
                <a:avLst/>
              </a:prstGeom>
              <a:solidFill>
                <a:srgbClr val="00CC66"/>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18460" name="Text Box 8"/>
              <p:cNvSpPr txBox="1">
                <a:spLocks noChangeArrowheads="1"/>
              </p:cNvSpPr>
              <p:nvPr/>
            </p:nvSpPr>
            <p:spPr bwMode="auto">
              <a:xfrm>
                <a:off x="4512" y="1225"/>
                <a:ext cx="1152" cy="1454"/>
              </a:xfrm>
              <a:prstGeom prst="rect">
                <a:avLst/>
              </a:prstGeom>
              <a:solidFill>
                <a:srgbClr val="00CC66"/>
              </a:solidFill>
              <a:ln w="9525">
                <a:noFill/>
                <a:miter lim="800000"/>
                <a:headEnd/>
                <a:tailEnd/>
              </a:ln>
            </p:spPr>
            <p:txBody>
              <a:bodyPr>
                <a:spAutoFit/>
              </a:bodyPr>
              <a:lstStyle/>
              <a:p>
                <a:pPr algn="ctr" fontAlgn="base">
                  <a:spcBef>
                    <a:spcPct val="50000"/>
                  </a:spcBef>
                  <a:spcAft>
                    <a:spcPct val="0"/>
                  </a:spcAft>
                </a:pPr>
                <a:r>
                  <a:rPr lang="en-US" sz="2400" b="1">
                    <a:solidFill>
                      <a:srgbClr val="000000"/>
                    </a:solidFill>
                  </a:rPr>
                  <a:t>Corn or Soybean Crop at Emergence approx. May 1</a:t>
                </a:r>
              </a:p>
            </p:txBody>
          </p:sp>
        </p:grpSp>
        <p:sp>
          <p:nvSpPr>
            <p:cNvPr id="18437" name="Line 9"/>
            <p:cNvSpPr>
              <a:spLocks noChangeShapeType="1"/>
            </p:cNvSpPr>
            <p:nvPr/>
          </p:nvSpPr>
          <p:spPr bwMode="auto">
            <a:xfrm>
              <a:off x="1224" y="888"/>
              <a:ext cx="3312" cy="0"/>
            </a:xfrm>
            <a:prstGeom prst="line">
              <a:avLst/>
            </a:prstGeom>
            <a:noFill/>
            <a:ln w="127000">
              <a:solidFill>
                <a:srgbClr val="663300"/>
              </a:solidFill>
              <a:round/>
              <a:headEnd type="triangle" w="lg" len="lg"/>
              <a:tailEnd type="triangle" w="lg" len="lg"/>
            </a:ln>
          </p:spPr>
          <p:txBody>
            <a:bodyPr/>
            <a:lstStyle/>
            <a:p>
              <a:pPr fontAlgn="base">
                <a:spcBef>
                  <a:spcPct val="0"/>
                </a:spcBef>
                <a:spcAft>
                  <a:spcPct val="0"/>
                </a:spcAft>
              </a:pPr>
              <a:endParaRPr lang="en-US">
                <a:solidFill>
                  <a:srgbClr val="000000"/>
                </a:solidFill>
              </a:endParaRPr>
            </a:p>
          </p:txBody>
        </p:sp>
        <p:sp>
          <p:nvSpPr>
            <p:cNvPr id="18438" name="AutoShape 10"/>
            <p:cNvSpPr>
              <a:spLocks noChangeArrowheads="1"/>
            </p:cNvSpPr>
            <p:nvPr/>
          </p:nvSpPr>
          <p:spPr bwMode="auto">
            <a:xfrm rot="10800000">
              <a:off x="120" y="1992"/>
              <a:ext cx="5520" cy="1632"/>
            </a:xfrm>
            <a:custGeom>
              <a:avLst/>
              <a:gdLst>
                <a:gd name="T0" fmla="*/ 180 w 21600"/>
                <a:gd name="T1" fmla="*/ 0 h 21600"/>
                <a:gd name="T2" fmla="*/ 45 w 21600"/>
                <a:gd name="T3" fmla="*/ 5 h 21600"/>
                <a:gd name="T4" fmla="*/ 180 w 21600"/>
                <a:gd name="T5" fmla="*/ 2 h 21600"/>
                <a:gd name="T6" fmla="*/ 315 w 21600"/>
                <a:gd name="T7" fmla="*/ 5 h 21600"/>
                <a:gd name="T8" fmla="*/ 0 60000 65536"/>
                <a:gd name="T9" fmla="*/ 0 60000 65536"/>
                <a:gd name="T10" fmla="*/ 0 60000 65536"/>
                <a:gd name="T11" fmla="*/ 0 60000 65536"/>
                <a:gd name="T12" fmla="*/ 0 w 21600"/>
                <a:gd name="T13" fmla="*/ 0 h 21600"/>
                <a:gd name="T14" fmla="*/ 21600 w 21600"/>
                <a:gd name="T15" fmla="*/ 771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CC66"/>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18439" name="Text Box 11"/>
            <p:cNvSpPr txBox="1">
              <a:spLocks noChangeArrowheads="1"/>
            </p:cNvSpPr>
            <p:nvPr/>
          </p:nvSpPr>
          <p:spPr bwMode="auto">
            <a:xfrm>
              <a:off x="48" y="360"/>
              <a:ext cx="5664" cy="327"/>
            </a:xfrm>
            <a:prstGeom prst="rect">
              <a:avLst/>
            </a:prstGeom>
            <a:noFill/>
            <a:ln w="9525">
              <a:noFill/>
              <a:miter lim="800000"/>
              <a:headEnd/>
              <a:tailEnd/>
            </a:ln>
          </p:spPr>
          <p:txBody>
            <a:bodyPr>
              <a:spAutoFit/>
            </a:bodyPr>
            <a:lstStyle/>
            <a:p>
              <a:pPr fontAlgn="base">
                <a:spcBef>
                  <a:spcPct val="50000"/>
                </a:spcBef>
                <a:spcAft>
                  <a:spcPct val="0"/>
                </a:spcAft>
              </a:pPr>
              <a:r>
                <a:rPr lang="en-US" sz="2800" b="1">
                  <a:solidFill>
                    <a:srgbClr val="000000"/>
                  </a:solidFill>
                </a:rPr>
                <a:t>Corn and Soybeans have a 7 Month “</a:t>
              </a:r>
              <a:r>
                <a:rPr lang="en-US" sz="2800" b="1">
                  <a:solidFill>
                    <a:srgbClr val="663300"/>
                  </a:solidFill>
                </a:rPr>
                <a:t>BROWN</a:t>
              </a:r>
              <a:r>
                <a:rPr lang="en-US" sz="2800" b="1">
                  <a:solidFill>
                    <a:srgbClr val="000000"/>
                  </a:solidFill>
                </a:rPr>
                <a:t>” Gap</a:t>
              </a:r>
            </a:p>
          </p:txBody>
        </p:sp>
        <p:sp>
          <p:nvSpPr>
            <p:cNvPr id="18440" name="Text Box 12"/>
            <p:cNvSpPr txBox="1">
              <a:spLocks noChangeArrowheads="1"/>
            </p:cNvSpPr>
            <p:nvPr/>
          </p:nvSpPr>
          <p:spPr bwMode="auto">
            <a:xfrm>
              <a:off x="168" y="3672"/>
              <a:ext cx="5424" cy="288"/>
            </a:xfrm>
            <a:prstGeom prst="rect">
              <a:avLst/>
            </a:prstGeom>
            <a:noFill/>
            <a:ln w="9525">
              <a:noFill/>
              <a:miter lim="800000"/>
              <a:headEnd/>
              <a:tailEnd/>
            </a:ln>
          </p:spPr>
          <p:txBody>
            <a:bodyPr>
              <a:spAutoFit/>
            </a:bodyPr>
            <a:lstStyle/>
            <a:p>
              <a:pPr fontAlgn="base">
                <a:spcBef>
                  <a:spcPct val="50000"/>
                </a:spcBef>
                <a:spcAft>
                  <a:spcPct val="0"/>
                </a:spcAft>
              </a:pPr>
              <a:r>
                <a:rPr lang="en-US" sz="2400" b="1">
                  <a:solidFill>
                    <a:srgbClr val="000000"/>
                  </a:solidFill>
                </a:rPr>
                <a:t>Cover Crops Fill the “</a:t>
              </a:r>
              <a:r>
                <a:rPr lang="en-US" sz="2400" b="1">
                  <a:solidFill>
                    <a:srgbClr val="663300"/>
                  </a:solidFill>
                </a:rPr>
                <a:t>BROWN</a:t>
              </a:r>
              <a:r>
                <a:rPr lang="en-US" sz="2400" b="1">
                  <a:solidFill>
                    <a:srgbClr val="000000"/>
                  </a:solidFill>
                </a:rPr>
                <a:t>” Gap with “</a:t>
              </a:r>
              <a:r>
                <a:rPr lang="en-US" sz="2400" b="1">
                  <a:solidFill>
                    <a:srgbClr val="008000"/>
                  </a:solidFill>
                </a:rPr>
                <a:t>GREEN</a:t>
              </a:r>
              <a:r>
                <a:rPr lang="en-US" sz="2400" b="1">
                  <a:solidFill>
                    <a:srgbClr val="000000"/>
                  </a:solidFill>
                </a:rPr>
                <a:t>” Plants</a:t>
              </a:r>
            </a:p>
          </p:txBody>
        </p:sp>
        <p:sp>
          <p:nvSpPr>
            <p:cNvPr id="18441" name="Text Box 13"/>
            <p:cNvSpPr txBox="1">
              <a:spLocks noChangeArrowheads="1"/>
            </p:cNvSpPr>
            <p:nvPr/>
          </p:nvSpPr>
          <p:spPr bwMode="auto">
            <a:xfrm>
              <a:off x="1104" y="3192"/>
              <a:ext cx="3552" cy="288"/>
            </a:xfrm>
            <a:prstGeom prst="rect">
              <a:avLst/>
            </a:prstGeom>
            <a:noFill/>
            <a:ln w="9525">
              <a:noFill/>
              <a:miter lim="800000"/>
              <a:headEnd/>
              <a:tailEnd/>
            </a:ln>
          </p:spPr>
          <p:txBody>
            <a:bodyPr>
              <a:spAutoFit/>
            </a:bodyPr>
            <a:lstStyle/>
            <a:p>
              <a:pPr fontAlgn="base">
                <a:spcBef>
                  <a:spcPct val="50000"/>
                </a:spcBef>
                <a:spcAft>
                  <a:spcPct val="0"/>
                </a:spcAft>
              </a:pPr>
              <a:r>
                <a:rPr lang="en-US" sz="2400" b="1">
                  <a:solidFill>
                    <a:srgbClr val="000000"/>
                  </a:solidFill>
                </a:rPr>
                <a:t>Winter Cover Crops “Catch” Losses</a:t>
              </a:r>
            </a:p>
          </p:txBody>
        </p:sp>
        <p:grpSp>
          <p:nvGrpSpPr>
            <p:cNvPr id="5" name="Group 14"/>
            <p:cNvGrpSpPr>
              <a:grpSpLocks/>
            </p:cNvGrpSpPr>
            <p:nvPr/>
          </p:nvGrpSpPr>
          <p:grpSpPr bwMode="auto">
            <a:xfrm>
              <a:off x="1344" y="1224"/>
              <a:ext cx="768" cy="662"/>
              <a:chOff x="1728" y="1440"/>
              <a:chExt cx="768" cy="662"/>
            </a:xfrm>
          </p:grpSpPr>
          <p:sp>
            <p:nvSpPr>
              <p:cNvPr id="18457" name="Oval 15"/>
              <p:cNvSpPr>
                <a:spLocks noChangeAspect="1" noChangeArrowheads="1"/>
              </p:cNvSpPr>
              <p:nvPr/>
            </p:nvSpPr>
            <p:spPr bwMode="auto">
              <a:xfrm>
                <a:off x="1781" y="1440"/>
                <a:ext cx="662" cy="662"/>
              </a:xfrm>
              <a:prstGeom prst="ellipse">
                <a:avLst/>
              </a:prstGeom>
              <a:solidFill>
                <a:srgbClr val="6633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8458" name="Text Box 16"/>
              <p:cNvSpPr txBox="1">
                <a:spLocks noChangeArrowheads="1"/>
              </p:cNvSpPr>
              <p:nvPr/>
            </p:nvSpPr>
            <p:spPr bwMode="auto">
              <a:xfrm>
                <a:off x="1728" y="1675"/>
                <a:ext cx="768" cy="192"/>
              </a:xfrm>
              <a:prstGeom prst="rect">
                <a:avLst/>
              </a:prstGeom>
              <a:noFill/>
              <a:ln w="9525">
                <a:noFill/>
                <a:miter lim="800000"/>
                <a:headEnd/>
                <a:tailEnd/>
              </a:ln>
            </p:spPr>
            <p:txBody>
              <a:bodyPr>
                <a:spAutoFit/>
              </a:bodyPr>
              <a:lstStyle/>
              <a:p>
                <a:pPr fontAlgn="base">
                  <a:spcBef>
                    <a:spcPct val="50000"/>
                  </a:spcBef>
                  <a:spcAft>
                    <a:spcPct val="0"/>
                  </a:spcAft>
                </a:pPr>
                <a:r>
                  <a:rPr lang="en-US" sz="1400" b="1">
                    <a:solidFill>
                      <a:srgbClr val="FFFF00"/>
                    </a:solidFill>
                  </a:rPr>
                  <a:t>Phosphorus</a:t>
                </a:r>
              </a:p>
            </p:txBody>
          </p:sp>
        </p:grpSp>
        <p:grpSp>
          <p:nvGrpSpPr>
            <p:cNvPr id="6" name="Group 17"/>
            <p:cNvGrpSpPr>
              <a:grpSpLocks/>
            </p:cNvGrpSpPr>
            <p:nvPr/>
          </p:nvGrpSpPr>
          <p:grpSpPr bwMode="auto">
            <a:xfrm>
              <a:off x="1968" y="2184"/>
              <a:ext cx="768" cy="662"/>
              <a:chOff x="1728" y="1440"/>
              <a:chExt cx="768" cy="662"/>
            </a:xfrm>
          </p:grpSpPr>
          <p:sp>
            <p:nvSpPr>
              <p:cNvPr id="18455" name="Oval 18"/>
              <p:cNvSpPr>
                <a:spLocks noChangeAspect="1" noChangeArrowheads="1"/>
              </p:cNvSpPr>
              <p:nvPr/>
            </p:nvSpPr>
            <p:spPr bwMode="auto">
              <a:xfrm>
                <a:off x="1781" y="1440"/>
                <a:ext cx="662" cy="662"/>
              </a:xfrm>
              <a:prstGeom prst="ellipse">
                <a:avLst/>
              </a:prstGeom>
              <a:solidFill>
                <a:srgbClr val="6633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8456" name="Text Box 19"/>
              <p:cNvSpPr txBox="1">
                <a:spLocks noChangeArrowheads="1"/>
              </p:cNvSpPr>
              <p:nvPr/>
            </p:nvSpPr>
            <p:spPr bwMode="auto">
              <a:xfrm>
                <a:off x="1728" y="1675"/>
                <a:ext cx="768" cy="192"/>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FFFF00"/>
                    </a:solidFill>
                  </a:rPr>
                  <a:t>Soil OM</a:t>
                </a:r>
              </a:p>
            </p:txBody>
          </p:sp>
        </p:grpSp>
        <p:grpSp>
          <p:nvGrpSpPr>
            <p:cNvPr id="7" name="Group 20"/>
            <p:cNvGrpSpPr>
              <a:grpSpLocks/>
            </p:cNvGrpSpPr>
            <p:nvPr/>
          </p:nvGrpSpPr>
          <p:grpSpPr bwMode="auto">
            <a:xfrm>
              <a:off x="2976" y="2184"/>
              <a:ext cx="768" cy="662"/>
              <a:chOff x="1728" y="1440"/>
              <a:chExt cx="768" cy="662"/>
            </a:xfrm>
          </p:grpSpPr>
          <p:sp>
            <p:nvSpPr>
              <p:cNvPr id="18453" name="Oval 21"/>
              <p:cNvSpPr>
                <a:spLocks noChangeAspect="1" noChangeArrowheads="1"/>
              </p:cNvSpPr>
              <p:nvPr/>
            </p:nvSpPr>
            <p:spPr bwMode="auto">
              <a:xfrm>
                <a:off x="1781" y="1440"/>
                <a:ext cx="662" cy="662"/>
              </a:xfrm>
              <a:prstGeom prst="ellipse">
                <a:avLst/>
              </a:prstGeom>
              <a:solidFill>
                <a:srgbClr val="6633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8454" name="Text Box 22"/>
              <p:cNvSpPr txBox="1">
                <a:spLocks noChangeArrowheads="1"/>
              </p:cNvSpPr>
              <p:nvPr/>
            </p:nvSpPr>
            <p:spPr bwMode="auto">
              <a:xfrm>
                <a:off x="1728" y="1675"/>
                <a:ext cx="768" cy="192"/>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FFFF00"/>
                    </a:solidFill>
                  </a:rPr>
                  <a:t>Topsoil</a:t>
                </a:r>
              </a:p>
            </p:txBody>
          </p:sp>
        </p:grpSp>
        <p:grpSp>
          <p:nvGrpSpPr>
            <p:cNvPr id="8" name="Group 23"/>
            <p:cNvGrpSpPr>
              <a:grpSpLocks/>
            </p:cNvGrpSpPr>
            <p:nvPr/>
          </p:nvGrpSpPr>
          <p:grpSpPr bwMode="auto">
            <a:xfrm>
              <a:off x="3600" y="1224"/>
              <a:ext cx="768" cy="662"/>
              <a:chOff x="1728" y="1440"/>
              <a:chExt cx="768" cy="662"/>
            </a:xfrm>
          </p:grpSpPr>
          <p:sp>
            <p:nvSpPr>
              <p:cNvPr id="18451" name="Oval 24"/>
              <p:cNvSpPr>
                <a:spLocks noChangeAspect="1" noChangeArrowheads="1"/>
              </p:cNvSpPr>
              <p:nvPr/>
            </p:nvSpPr>
            <p:spPr bwMode="auto">
              <a:xfrm>
                <a:off x="1781" y="1440"/>
                <a:ext cx="662" cy="662"/>
              </a:xfrm>
              <a:prstGeom prst="ellipse">
                <a:avLst/>
              </a:prstGeom>
              <a:solidFill>
                <a:srgbClr val="6633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8452" name="Text Box 25"/>
              <p:cNvSpPr txBox="1">
                <a:spLocks noChangeArrowheads="1"/>
              </p:cNvSpPr>
              <p:nvPr/>
            </p:nvSpPr>
            <p:spPr bwMode="auto">
              <a:xfrm>
                <a:off x="1728" y="1675"/>
                <a:ext cx="768" cy="192"/>
              </a:xfrm>
              <a:prstGeom prst="rect">
                <a:avLst/>
              </a:prstGeom>
              <a:noFill/>
              <a:ln w="9525">
                <a:noFill/>
                <a:miter lim="800000"/>
                <a:headEnd/>
                <a:tailEnd/>
              </a:ln>
            </p:spPr>
            <p:txBody>
              <a:bodyPr>
                <a:spAutoFit/>
              </a:bodyPr>
              <a:lstStyle/>
              <a:p>
                <a:pPr algn="ctr" fontAlgn="base">
                  <a:spcBef>
                    <a:spcPct val="50000"/>
                  </a:spcBef>
                  <a:spcAft>
                    <a:spcPct val="0"/>
                  </a:spcAft>
                </a:pPr>
                <a:r>
                  <a:rPr lang="en-US" sz="1400" b="1">
                    <a:solidFill>
                      <a:srgbClr val="FFFF00"/>
                    </a:solidFill>
                  </a:rPr>
                  <a:t>Nitrogen</a:t>
                </a:r>
              </a:p>
            </p:txBody>
          </p:sp>
        </p:grpSp>
        <p:sp>
          <p:nvSpPr>
            <p:cNvPr id="18446" name="Text Box 26"/>
            <p:cNvSpPr txBox="1">
              <a:spLocks noChangeArrowheads="1"/>
            </p:cNvSpPr>
            <p:nvPr/>
          </p:nvSpPr>
          <p:spPr bwMode="auto">
            <a:xfrm>
              <a:off x="2112" y="912"/>
              <a:ext cx="1536" cy="1269"/>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srgbClr val="0000FF"/>
                  </a:solidFill>
                </a:rPr>
                <a:t>Soil productivity is lost during the “</a:t>
              </a:r>
              <a:r>
                <a:rPr lang="en-US" b="1">
                  <a:solidFill>
                    <a:srgbClr val="663300"/>
                  </a:solidFill>
                </a:rPr>
                <a:t>BROWN</a:t>
              </a:r>
              <a:r>
                <a:rPr lang="en-US" b="1">
                  <a:solidFill>
                    <a:srgbClr val="0000FF"/>
                  </a:solidFill>
                </a:rPr>
                <a:t>” gap because there are no “</a:t>
              </a:r>
              <a:r>
                <a:rPr lang="en-US" b="1">
                  <a:solidFill>
                    <a:srgbClr val="008000"/>
                  </a:solidFill>
                </a:rPr>
                <a:t>GREEN</a:t>
              </a:r>
              <a:r>
                <a:rPr lang="en-US" b="1">
                  <a:solidFill>
                    <a:srgbClr val="0000FF"/>
                  </a:solidFill>
                </a:rPr>
                <a:t>” plants to protect soil and recycle nutrients.</a:t>
              </a:r>
            </a:p>
          </p:txBody>
        </p:sp>
        <p:sp>
          <p:nvSpPr>
            <p:cNvPr id="18447" name="Line 27"/>
            <p:cNvSpPr>
              <a:spLocks noChangeShapeType="1"/>
            </p:cNvSpPr>
            <p:nvPr/>
          </p:nvSpPr>
          <p:spPr bwMode="auto">
            <a:xfrm>
              <a:off x="1728" y="1896"/>
              <a:ext cx="0" cy="576"/>
            </a:xfrm>
            <a:prstGeom prst="line">
              <a:avLst/>
            </a:prstGeom>
            <a:noFill/>
            <a:ln w="50800">
              <a:solidFill>
                <a:srgbClr val="0000FF"/>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18448" name="Line 28"/>
            <p:cNvSpPr>
              <a:spLocks noChangeShapeType="1"/>
            </p:cNvSpPr>
            <p:nvPr/>
          </p:nvSpPr>
          <p:spPr bwMode="auto">
            <a:xfrm>
              <a:off x="3984" y="1896"/>
              <a:ext cx="0" cy="576"/>
            </a:xfrm>
            <a:prstGeom prst="line">
              <a:avLst/>
            </a:prstGeom>
            <a:noFill/>
            <a:ln w="50800">
              <a:solidFill>
                <a:srgbClr val="0000FF"/>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18449" name="Line 29"/>
            <p:cNvSpPr>
              <a:spLocks noChangeShapeType="1"/>
            </p:cNvSpPr>
            <p:nvPr/>
          </p:nvSpPr>
          <p:spPr bwMode="auto">
            <a:xfrm>
              <a:off x="2352" y="2856"/>
              <a:ext cx="0" cy="336"/>
            </a:xfrm>
            <a:prstGeom prst="line">
              <a:avLst/>
            </a:prstGeom>
            <a:noFill/>
            <a:ln w="50800">
              <a:solidFill>
                <a:srgbClr val="0000FF"/>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18450" name="Line 30"/>
            <p:cNvSpPr>
              <a:spLocks noChangeShapeType="1"/>
            </p:cNvSpPr>
            <p:nvPr/>
          </p:nvSpPr>
          <p:spPr bwMode="auto">
            <a:xfrm>
              <a:off x="3360" y="2856"/>
              <a:ext cx="0" cy="336"/>
            </a:xfrm>
            <a:prstGeom prst="line">
              <a:avLst/>
            </a:prstGeom>
            <a:noFill/>
            <a:ln w="50800">
              <a:solidFill>
                <a:srgbClr val="0000FF"/>
              </a:solidFill>
              <a:round/>
              <a:headEnd/>
              <a:tailEnd type="triangle" w="lg" len="lg"/>
            </a:ln>
          </p:spPr>
          <p:txBody>
            <a:bodyP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360285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76200"/>
            <a:ext cx="8229600" cy="1143000"/>
          </a:xfrm>
        </p:spPr>
        <p:txBody>
          <a:bodyPr/>
          <a:lstStyle/>
          <a:p>
            <a:r>
              <a:rPr lang="en-US" sz="3600" dirty="0">
                <a:solidFill>
                  <a:srgbClr val="FFFF00"/>
                </a:solidFill>
              </a:rPr>
              <a:t>Rye Cover Crop Effect on Soil Quality in a Corn Silage System after 10 years </a:t>
            </a:r>
          </a:p>
        </p:txBody>
      </p:sp>
      <p:sp>
        <p:nvSpPr>
          <p:cNvPr id="7" name="TextBox 6"/>
          <p:cNvSpPr txBox="1"/>
          <p:nvPr/>
        </p:nvSpPr>
        <p:spPr>
          <a:xfrm>
            <a:off x="1828800" y="1295400"/>
            <a:ext cx="8610600" cy="2831544"/>
          </a:xfrm>
          <a:prstGeom prst="rect">
            <a:avLst/>
          </a:prstGeom>
          <a:noFill/>
        </p:spPr>
        <p:txBody>
          <a:bodyPr wrap="square" rtlCol="0">
            <a:spAutoFit/>
          </a:bodyPr>
          <a:lstStyle/>
          <a:p>
            <a:pPr marL="273050" indent="-273050" fontAlgn="base">
              <a:spcBef>
                <a:spcPct val="0"/>
              </a:spcBef>
              <a:spcAft>
                <a:spcPts val="1200"/>
              </a:spcAft>
              <a:buFont typeface="Arial" pitchFamily="34" charset="0"/>
              <a:buChar char="•"/>
            </a:pPr>
            <a:r>
              <a:rPr lang="en-US" sz="2800" b="1" dirty="0"/>
              <a:t>A rye cover crop “increased” total soil organic matter (SOM) in the top 4 inches from 4.8% to 5.3% or ½% change in SOM</a:t>
            </a:r>
          </a:p>
          <a:p>
            <a:pPr marL="273050" indent="-273050" fontAlgn="base">
              <a:spcBef>
                <a:spcPct val="0"/>
              </a:spcBef>
              <a:spcAft>
                <a:spcPts val="1200"/>
              </a:spcAft>
              <a:buFont typeface="Arial" pitchFamily="34" charset="0"/>
              <a:buChar char="•"/>
            </a:pPr>
            <a:r>
              <a:rPr lang="en-US" sz="2800" b="1" dirty="0">
                <a:solidFill>
                  <a:schemeClr val="tx2">
                    <a:lumMod val="75000"/>
                  </a:schemeClr>
                </a:solidFill>
              </a:rPr>
              <a:t>Very rough estimates would say a ½% change in SOM would result in an additional ½ inch of  water and 8-10 </a:t>
            </a:r>
            <a:r>
              <a:rPr lang="en-US" sz="2800" b="1" dirty="0" err="1">
                <a:solidFill>
                  <a:schemeClr val="tx2">
                    <a:lumMod val="75000"/>
                  </a:schemeClr>
                </a:solidFill>
              </a:rPr>
              <a:t>lbs</a:t>
            </a:r>
            <a:r>
              <a:rPr lang="en-US" sz="2800" b="1" dirty="0">
                <a:solidFill>
                  <a:schemeClr val="tx2">
                    <a:lumMod val="75000"/>
                  </a:schemeClr>
                </a:solidFill>
              </a:rPr>
              <a:t>/ac of mineralized soil N.</a:t>
            </a:r>
          </a:p>
        </p:txBody>
      </p:sp>
    </p:spTree>
    <p:extLst>
      <p:ext uri="{BB962C8B-B14F-4D97-AF65-F5344CB8AC3E}">
        <p14:creationId xmlns:p14="http://schemas.microsoft.com/office/powerpoint/2010/main" val="199573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486775" cy="762000"/>
          </a:xfrm>
        </p:spPr>
        <p:txBody>
          <a:bodyPr>
            <a:normAutofit/>
          </a:bodyPr>
          <a:lstStyle/>
          <a:p>
            <a:r>
              <a:rPr lang="en-US" sz="4400" b="1" dirty="0">
                <a:solidFill>
                  <a:schemeClr val="tx1"/>
                </a:solidFill>
                <a:latin typeface="Times New Roman" panose="02020603050405020304" pitchFamily="18" charset="0"/>
                <a:cs typeface="Times New Roman" panose="02020603050405020304" pitchFamily="18" charset="0"/>
              </a:rPr>
              <a:t>Value of Soil Organic Matter</a:t>
            </a:r>
          </a:p>
        </p:txBody>
      </p:sp>
      <p:sp>
        <p:nvSpPr>
          <p:cNvPr id="3" name="Text Placeholder 2"/>
          <p:cNvSpPr>
            <a:spLocks noGrp="1"/>
          </p:cNvSpPr>
          <p:nvPr>
            <p:ph type="body" sz="half" idx="4294967295"/>
          </p:nvPr>
        </p:nvSpPr>
        <p:spPr>
          <a:xfrm>
            <a:off x="3886200" y="1447800"/>
            <a:ext cx="8305800" cy="4953000"/>
          </a:xfrm>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Assumptions:  2,000,000 pounds soil in top 6 inches</a:t>
            </a:r>
          </a:p>
          <a:p>
            <a:pPr marL="0" indent="0">
              <a:buNone/>
            </a:pPr>
            <a:r>
              <a:rPr lang="en-US" sz="2800" dirty="0">
                <a:latin typeface="Times New Roman" panose="02020603050405020304" pitchFamily="18" charset="0"/>
                <a:cs typeface="Times New Roman" panose="02020603050405020304" pitchFamily="18" charset="0"/>
              </a:rPr>
              <a:t>                         1% organic matter = 20,000#</a:t>
            </a:r>
          </a:p>
          <a:p>
            <a:pPr marL="0" indent="0">
              <a:buNone/>
            </a:pPr>
            <a:r>
              <a:rPr lang="en-US" sz="2800" u="sng" dirty="0">
                <a:latin typeface="Times New Roman" panose="02020603050405020304" pitchFamily="18" charset="0"/>
                <a:cs typeface="Times New Roman" panose="02020603050405020304" pitchFamily="18" charset="0"/>
              </a:rPr>
              <a:t>Nutrients</a:t>
            </a:r>
          </a:p>
          <a:p>
            <a:pPr marL="0" indent="0">
              <a:buNone/>
            </a:pPr>
            <a:r>
              <a:rPr lang="en-US" sz="2800" dirty="0">
                <a:latin typeface="Times New Roman" panose="02020603050405020304" pitchFamily="18" charset="0"/>
                <a:cs typeface="Times New Roman" panose="02020603050405020304" pitchFamily="18" charset="0"/>
              </a:rPr>
              <a:t>Nitrogen:                  1000# * $0.44/#N   =	$440</a:t>
            </a:r>
          </a:p>
          <a:p>
            <a:pPr marL="0" indent="0">
              <a:buNone/>
            </a:pPr>
            <a:r>
              <a:rPr lang="en-US" sz="2800" dirty="0">
                <a:latin typeface="Times New Roman" panose="02020603050405020304" pitchFamily="18" charset="0"/>
                <a:cs typeface="Times New Roman" panose="02020603050405020304" pitchFamily="18" charset="0"/>
              </a:rPr>
              <a:t>Phosphorous:             100# * $0.43/#P    =	$  43</a:t>
            </a:r>
          </a:p>
          <a:p>
            <a:pPr marL="0" indent="0">
              <a:buNone/>
            </a:pPr>
            <a:r>
              <a:rPr lang="en-US" sz="2800" dirty="0">
                <a:latin typeface="Times New Roman" panose="02020603050405020304" pitchFamily="18" charset="0"/>
                <a:cs typeface="Times New Roman" panose="02020603050405020304" pitchFamily="18" charset="0"/>
              </a:rPr>
              <a:t>Potassium:                  100# * $0.41/#K   =	$  41</a:t>
            </a:r>
          </a:p>
          <a:p>
            <a:pPr marL="0" indent="0">
              <a:buNone/>
            </a:pPr>
            <a:r>
              <a:rPr lang="en-US" sz="2800" dirty="0">
                <a:latin typeface="Times New Roman" panose="02020603050405020304" pitchFamily="18" charset="0"/>
                <a:cs typeface="Times New Roman" panose="02020603050405020304" pitchFamily="18" charset="0"/>
              </a:rPr>
              <a:t>Sulfur:                         100# * $0.50/#S   =	$  50</a:t>
            </a:r>
          </a:p>
          <a:p>
            <a:pPr marL="0" indent="0">
              <a:buNone/>
            </a:pPr>
            <a:r>
              <a:rPr lang="en-US" sz="2800" dirty="0">
                <a:latin typeface="Times New Roman" panose="02020603050405020304" pitchFamily="18" charset="0"/>
                <a:cs typeface="Times New Roman" panose="02020603050405020304" pitchFamily="18" charset="0"/>
              </a:rPr>
              <a:t>Carbon:       10,000# or 5 ton * $2/Ton    =	</a:t>
            </a:r>
            <a:r>
              <a:rPr lang="en-US" sz="2800" u="sng" dirty="0">
                <a:latin typeface="Times New Roman" panose="02020603050405020304" pitchFamily="18" charset="0"/>
                <a:cs typeface="Times New Roman" panose="02020603050405020304" pitchFamily="18" charset="0"/>
              </a:rPr>
              <a:t>$  10</a:t>
            </a:r>
          </a:p>
          <a:p>
            <a:pPr marL="0" indent="0">
              <a:buNone/>
            </a:pPr>
            <a:r>
              <a:rPr lang="en-US" sz="2800" dirty="0">
                <a:latin typeface="Times New Roman" panose="02020603050405020304" pitchFamily="18" charset="0"/>
                <a:cs typeface="Times New Roman" panose="02020603050405020304" pitchFamily="18" charset="0"/>
              </a:rPr>
              <a:t>        Value of 1% SOM Nutrients/Acre    =	$584</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Jim Kinsella/Terry Taylor (2006)   Jim </a:t>
            </a:r>
            <a:r>
              <a:rPr lang="en-US" sz="1600" dirty="0" err="1">
                <a:latin typeface="Times New Roman" panose="02020603050405020304" pitchFamily="18" charset="0"/>
                <a:cs typeface="Times New Roman" panose="02020603050405020304" pitchFamily="18" charset="0"/>
              </a:rPr>
              <a:t>Hoorman</a:t>
            </a:r>
            <a:r>
              <a:rPr lang="en-US" sz="1600" dirty="0">
                <a:latin typeface="Times New Roman" panose="02020603050405020304" pitchFamily="18" charset="0"/>
                <a:cs typeface="Times New Roman" panose="02020603050405020304" pitchFamily="18" charset="0"/>
              </a:rPr>
              <a:t> (2011)   ISU Crop Budgets (2014)</a:t>
            </a:r>
          </a:p>
        </p:txBody>
      </p:sp>
    </p:spTree>
    <p:extLst>
      <p:ext uri="{BB962C8B-B14F-4D97-AF65-F5344CB8AC3E}">
        <p14:creationId xmlns:p14="http://schemas.microsoft.com/office/powerpoint/2010/main" val="83552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819150"/>
          </a:xfrm>
        </p:spPr>
        <p:txBody>
          <a:bodyPr>
            <a:normAutofit/>
          </a:bodyPr>
          <a:lstStyle/>
          <a:p>
            <a:r>
              <a:rPr lang="en-US" sz="4400" b="1" dirty="0">
                <a:solidFill>
                  <a:schemeClr val="tx1"/>
                </a:solidFill>
                <a:latin typeface="Times New Roman" panose="02020603050405020304" pitchFamily="18" charset="0"/>
                <a:cs typeface="Times New Roman" panose="02020603050405020304" pitchFamily="18" charset="0"/>
              </a:rPr>
              <a:t>Increased Organic Matter</a:t>
            </a:r>
          </a:p>
        </p:txBody>
      </p:sp>
      <p:sp>
        <p:nvSpPr>
          <p:cNvPr id="5" name="Subtitle 2"/>
          <p:cNvSpPr txBox="1">
            <a:spLocks/>
          </p:cNvSpPr>
          <p:nvPr/>
        </p:nvSpPr>
        <p:spPr>
          <a:xfrm>
            <a:off x="1981200" y="6333671"/>
            <a:ext cx="7772400" cy="26670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0BD0D9"/>
              </a:buClr>
              <a:buNone/>
            </a:pPr>
            <a:r>
              <a:rPr lang="en-US" sz="1200" i="1" dirty="0">
                <a:solidFill>
                  <a:prstClr val="black"/>
                </a:solidFill>
                <a:latin typeface="Times New Roman" panose="02020603050405020304" pitchFamily="18" charset="0"/>
                <a:cs typeface="Times New Roman" panose="02020603050405020304" pitchFamily="18" charset="0"/>
              </a:rPr>
              <a:t>Source: SARE/CTIC Survey 2013</a:t>
            </a:r>
          </a:p>
        </p:txBody>
      </p:sp>
      <p:sp>
        <p:nvSpPr>
          <p:cNvPr id="6" name="Subtitle 2"/>
          <p:cNvSpPr txBox="1">
            <a:spLocks/>
          </p:cNvSpPr>
          <p:nvPr/>
        </p:nvSpPr>
        <p:spPr bwMode="auto">
          <a:xfrm>
            <a:off x="1981200" y="1371601"/>
            <a:ext cx="8001000" cy="112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a:lstStyle>
          <a:p>
            <a:pPr>
              <a:buClrTx/>
              <a:buSzPct val="70000"/>
            </a:pPr>
            <a:r>
              <a:rPr lang="en-US" sz="2000" kern="0" dirty="0">
                <a:solidFill>
                  <a:prstClr val="black"/>
                </a:solidFill>
                <a:effectLst/>
                <a:latin typeface="Times New Roman" panose="02020603050405020304" pitchFamily="18" charset="0"/>
                <a:cs typeface="Times New Roman" panose="02020603050405020304" pitchFamily="18" charset="0"/>
              </a:rPr>
              <a:t>Increased Water Holding Capacity</a:t>
            </a:r>
          </a:p>
          <a:p>
            <a:pPr marL="0" indent="0">
              <a:buClrTx/>
              <a:buSzPct val="70000"/>
              <a:buNone/>
            </a:pPr>
            <a:r>
              <a:rPr lang="en-US" sz="2000" kern="0" dirty="0">
                <a:solidFill>
                  <a:prstClr val="black"/>
                </a:solidFill>
                <a:effectLst/>
                <a:latin typeface="Times New Roman" panose="02020603050405020304" pitchFamily="18" charset="0"/>
                <a:cs typeface="Times New Roman" panose="02020603050405020304" pitchFamily="18" charset="0"/>
              </a:rPr>
              <a:t>     A pound of SOM can absorb 18 to 20 lbs. of water.</a:t>
            </a:r>
          </a:p>
          <a:p>
            <a:pPr marL="0" indent="0">
              <a:buClrTx/>
              <a:buSzPct val="70000"/>
              <a:buNone/>
            </a:pPr>
            <a:r>
              <a:rPr lang="en-US" sz="2000" kern="0" dirty="0">
                <a:solidFill>
                  <a:prstClr val="black"/>
                </a:solidFill>
                <a:effectLst/>
                <a:latin typeface="Times New Roman" panose="02020603050405020304" pitchFamily="18" charset="0"/>
                <a:cs typeface="Times New Roman" panose="02020603050405020304" pitchFamily="18" charset="0"/>
              </a:rPr>
              <a:t>     1% SOM = 20 to 25,000 gal. more water available</a:t>
            </a:r>
          </a:p>
        </p:txBody>
      </p:sp>
      <p:pic>
        <p:nvPicPr>
          <p:cNvPr id="7" name="Picture 6"/>
          <p:cNvPicPr/>
          <p:nvPr/>
        </p:nvPicPr>
        <p:blipFill rotWithShape="1">
          <a:blip r:embed="rId3">
            <a:extLst>
              <a:ext uri="{28A0092B-C50C-407E-A947-70E740481C1C}">
                <a14:useLocalDpi xmlns:a14="http://schemas.microsoft.com/office/drawing/2010/main" val="0"/>
              </a:ext>
            </a:extLst>
          </a:blip>
          <a:srcRect l="20210" t="8873" r="20194" b="63354"/>
          <a:stretch/>
        </p:blipFill>
        <p:spPr bwMode="auto">
          <a:xfrm>
            <a:off x="1981200" y="2592750"/>
            <a:ext cx="3543300" cy="319845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extLst>
              <a:ext uri="{28A0092B-C50C-407E-A947-70E740481C1C}">
                <a14:useLocalDpi xmlns:a14="http://schemas.microsoft.com/office/drawing/2010/main" val="0"/>
              </a:ext>
            </a:extLst>
          </a:blip>
          <a:srcRect l="20095" t="41260" r="20194" b="30878"/>
          <a:stretch/>
        </p:blipFill>
        <p:spPr bwMode="auto">
          <a:xfrm>
            <a:off x="5867400" y="2592750"/>
            <a:ext cx="3886200" cy="3198450"/>
          </a:xfrm>
          <a:prstGeom prst="rect">
            <a:avLst/>
          </a:prstGeom>
          <a:ln>
            <a:noFill/>
          </a:ln>
          <a:extLst>
            <a:ext uri="{53640926-AAD7-44D8-BBD7-CCE9431645EC}">
              <a14:shadowObscured xmlns:a14="http://schemas.microsoft.com/office/drawing/2010/main"/>
            </a:ext>
          </a:extLst>
        </p:spPr>
      </p:pic>
      <p:sp>
        <p:nvSpPr>
          <p:cNvPr id="9" name="Subtitle 2"/>
          <p:cNvSpPr txBox="1">
            <a:spLocks/>
          </p:cNvSpPr>
          <p:nvPr/>
        </p:nvSpPr>
        <p:spPr>
          <a:xfrm>
            <a:off x="2095500" y="5943600"/>
            <a:ext cx="7886700" cy="390071"/>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0BD0D9"/>
              </a:buClr>
              <a:buNone/>
            </a:pPr>
            <a:r>
              <a:rPr lang="en-US" sz="2000" b="1" dirty="0">
                <a:solidFill>
                  <a:prstClr val="black"/>
                </a:solidFill>
                <a:latin typeface="Times New Roman" panose="02020603050405020304" pitchFamily="18" charset="0"/>
                <a:cs typeface="Times New Roman" panose="02020603050405020304" pitchFamily="18" charset="0"/>
              </a:rPr>
              <a:t>Drought States Crop Yields for 2012</a:t>
            </a:r>
          </a:p>
        </p:txBody>
      </p:sp>
    </p:spTree>
    <p:extLst>
      <p:ext uri="{BB962C8B-B14F-4D97-AF65-F5344CB8AC3E}">
        <p14:creationId xmlns:p14="http://schemas.microsoft.com/office/powerpoint/2010/main" val="188978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4" descr="fert_N_Omay98"/>
          <p:cNvPicPr>
            <a:picLocks noChangeAspect="1" noChangeArrowheads="1"/>
          </p:cNvPicPr>
          <p:nvPr/>
        </p:nvPicPr>
        <p:blipFill>
          <a:blip r:embed="rId2" cstate="print">
            <a:lum bright="-6000"/>
          </a:blip>
          <a:srcRect l="2605" t="3001" r="2031" b="1663"/>
          <a:stretch>
            <a:fillRect/>
          </a:stretch>
        </p:blipFill>
        <p:spPr bwMode="auto">
          <a:xfrm>
            <a:off x="2833280" y="1609733"/>
            <a:ext cx="6550499" cy="4638675"/>
          </a:xfrm>
          <a:prstGeom prst="rect">
            <a:avLst/>
          </a:prstGeom>
          <a:solidFill>
            <a:srgbClr val="FFFFFF"/>
          </a:solidFill>
          <a:ln w="9525">
            <a:noFill/>
            <a:miter lim="800000"/>
            <a:headEnd/>
            <a:tailEnd/>
          </a:ln>
        </p:spPr>
      </p:pic>
      <p:sp>
        <p:nvSpPr>
          <p:cNvPr id="4" name="TextBox 3"/>
          <p:cNvSpPr txBox="1"/>
          <p:nvPr/>
        </p:nvSpPr>
        <p:spPr>
          <a:xfrm>
            <a:off x="1993580" y="179019"/>
            <a:ext cx="8539238" cy="1180761"/>
          </a:xfrm>
          <a:prstGeom prst="rect">
            <a:avLst/>
          </a:prstGeom>
          <a:noFill/>
        </p:spPr>
        <p:txBody>
          <a:bodyPr wrap="square" lIns="72061" tIns="36031" rIns="72061" bIns="36031" rtlCol="0">
            <a:spAutoFit/>
          </a:bodyPr>
          <a:lstStyle/>
          <a:p>
            <a:pPr algn="ctr"/>
            <a:r>
              <a:rPr lang="en-US" sz="2400" dirty="0"/>
              <a:t>Even where normal rates of fertilizer are used, soil organic matter and rotation </a:t>
            </a:r>
          </a:p>
          <a:p>
            <a:pPr algn="ctr"/>
            <a:r>
              <a:rPr lang="en-US" sz="2400" dirty="0"/>
              <a:t>residues are the main source of N taken up by corn.</a:t>
            </a:r>
          </a:p>
        </p:txBody>
      </p:sp>
      <p:sp>
        <p:nvSpPr>
          <p:cNvPr id="5" name="Rectangle 4"/>
          <p:cNvSpPr/>
          <p:nvPr/>
        </p:nvSpPr>
        <p:spPr>
          <a:xfrm>
            <a:off x="2890516" y="6248405"/>
            <a:ext cx="4684820" cy="365153"/>
          </a:xfrm>
          <a:prstGeom prst="rect">
            <a:avLst/>
          </a:prstGeom>
        </p:spPr>
        <p:txBody>
          <a:bodyPr wrap="none" lIns="72061" tIns="36031" rIns="72061" bIns="36031">
            <a:spAutoFit/>
          </a:bodyPr>
          <a:lstStyle/>
          <a:p>
            <a:r>
              <a:rPr lang="en-US" sz="1900" dirty="0">
                <a:latin typeface="Times New Roman" pitchFamily="18" charset="0"/>
              </a:rPr>
              <a:t>From </a:t>
            </a:r>
            <a:r>
              <a:rPr lang="en-US" sz="1900" dirty="0" err="1">
                <a:latin typeface="Times New Roman" pitchFamily="18" charset="0"/>
              </a:rPr>
              <a:t>Omay</a:t>
            </a:r>
            <a:r>
              <a:rPr lang="en-US" sz="1900" dirty="0">
                <a:latin typeface="Times New Roman" pitchFamily="18" charset="0"/>
              </a:rPr>
              <a:t>, et al. 1998. SSSAJ 62:1596-1603</a:t>
            </a:r>
            <a:endParaRPr lang="en-US" sz="1900" dirty="0"/>
          </a:p>
        </p:txBody>
      </p:sp>
    </p:spTree>
    <p:extLst>
      <p:ext uri="{BB962C8B-B14F-4D97-AF65-F5344CB8AC3E}">
        <p14:creationId xmlns:p14="http://schemas.microsoft.com/office/powerpoint/2010/main" val="3153116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80C9EB5-80DB-431A-857E-200FDC26D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51735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87E81D9-4048-4A23-8896-B65C13364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429384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27222" y="395158"/>
            <a:ext cx="9877168" cy="3254375"/>
          </a:xfrm>
        </p:spPr>
        <p:txBody>
          <a:bodyPr>
            <a:normAutofit fontScale="90000"/>
          </a:bodyPr>
          <a:lstStyle/>
          <a:p>
            <a:r>
              <a:rPr lang="en-US" sz="12800" dirty="0"/>
              <a:t>Soil Health/ Cover Crops</a:t>
            </a:r>
          </a:p>
        </p:txBody>
      </p:sp>
      <p:sp>
        <p:nvSpPr>
          <p:cNvPr id="3" name="Subtitle 2"/>
          <p:cNvSpPr>
            <a:spLocks noGrp="1"/>
          </p:cNvSpPr>
          <p:nvPr>
            <p:ph type="subTitle" idx="4294967295"/>
          </p:nvPr>
        </p:nvSpPr>
        <p:spPr>
          <a:xfrm>
            <a:off x="0" y="3649533"/>
            <a:ext cx="9144000" cy="1655763"/>
          </a:xfrm>
        </p:spPr>
        <p:txBody>
          <a:bodyPr>
            <a:normAutofit fontScale="85000" lnSpcReduction="10000"/>
          </a:bodyPr>
          <a:lstStyle/>
          <a:p>
            <a:r>
              <a:rPr lang="en-US" sz="4400" dirty="0"/>
              <a:t>More than just soil texture and chemistry.</a:t>
            </a:r>
          </a:p>
          <a:p>
            <a:r>
              <a:rPr lang="en-US" dirty="0"/>
              <a:t>Mark Schutt </a:t>
            </a:r>
          </a:p>
          <a:p>
            <a:r>
              <a:rPr lang="en-US" dirty="0"/>
              <a:t>District Conservationist Davenport Field Office</a:t>
            </a:r>
          </a:p>
        </p:txBody>
      </p:sp>
      <p:sp>
        <p:nvSpPr>
          <p:cNvPr id="5" name="Text Box 8"/>
          <p:cNvSpPr txBox="1">
            <a:spLocks noChangeArrowheads="1"/>
          </p:cNvSpPr>
          <p:nvPr/>
        </p:nvSpPr>
        <p:spPr bwMode="auto">
          <a:xfrm>
            <a:off x="2623752" y="5849767"/>
            <a:ext cx="7253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Skia" charset="0"/>
              </a:rPr>
              <a:t>USDA is an equal opportunity provider and employer</a:t>
            </a:r>
            <a:r>
              <a:rPr kumimoji="0" lang="en-US" altLang="en-US" sz="1200" b="1" i="0" u="none" strike="noStrike" kern="0" cap="none" spc="0" normalizeH="0" baseline="0" noProof="0" dirty="0">
                <a:ln>
                  <a:noFill/>
                </a:ln>
                <a:solidFill>
                  <a:srgbClr val="000000"/>
                </a:solidFill>
                <a:effectLst/>
                <a:uLnTx/>
                <a:uFillTx/>
                <a:latin typeface="Skia" charset="0"/>
              </a:rPr>
              <a:t>.</a:t>
            </a:r>
            <a:endParaRPr kumimoji="0" lang="en-US" altLang="en-US" sz="2400" b="0" i="0" u="none" strike="noStrike" kern="0" cap="none" spc="0" normalizeH="0" baseline="0" noProof="0" dirty="0">
              <a:ln>
                <a:noFill/>
              </a:ln>
              <a:solidFill>
                <a:srgbClr val="000000"/>
              </a:solidFill>
              <a:effectLst/>
              <a:uLnTx/>
              <a:uFillTx/>
              <a:latin typeface="Times" panose="02020603050405020304" pitchFamily="18" charset="0"/>
            </a:endParaRPr>
          </a:p>
        </p:txBody>
      </p:sp>
    </p:spTree>
    <p:extLst>
      <p:ext uri="{BB962C8B-B14F-4D97-AF65-F5344CB8AC3E}">
        <p14:creationId xmlns:p14="http://schemas.microsoft.com/office/powerpoint/2010/main" val="87670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2439915-5EF4-4DF2-B315-948F393D07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66644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0C39FAE-E80C-4453-872A-BDBF5048A5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143772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Fallow Syndrome</a:t>
            </a:r>
          </a:p>
        </p:txBody>
      </p:sp>
      <p:pic>
        <p:nvPicPr>
          <p:cNvPr id="5" name="Content Placeholder 4"/>
          <p:cNvPicPr>
            <a:picLocks noGrp="1" noChangeAspect="1"/>
          </p:cNvPicPr>
          <p:nvPr>
            <p:ph idx="1"/>
          </p:nvPr>
        </p:nvPicPr>
        <p:blipFill>
          <a:blip r:embed="rId2"/>
          <a:stretch>
            <a:fillRect/>
          </a:stretch>
        </p:blipFill>
        <p:spPr>
          <a:xfrm>
            <a:off x="4619625" y="5212301"/>
            <a:ext cx="2594919" cy="832333"/>
          </a:xfrm>
          <a:prstGeom prst="rect">
            <a:avLst/>
          </a:prstGeom>
        </p:spPr>
      </p:pic>
      <p:pic>
        <p:nvPicPr>
          <p:cNvPr id="4" name="Picture 3"/>
          <p:cNvPicPr>
            <a:picLocks noChangeAspect="1"/>
          </p:cNvPicPr>
          <p:nvPr/>
        </p:nvPicPr>
        <p:blipFill>
          <a:blip r:embed="rId3"/>
          <a:stretch>
            <a:fillRect/>
          </a:stretch>
        </p:blipFill>
        <p:spPr>
          <a:xfrm>
            <a:off x="609600" y="1144292"/>
            <a:ext cx="6657975" cy="4068009"/>
          </a:xfrm>
          <a:prstGeom prst="rect">
            <a:avLst/>
          </a:prstGeom>
        </p:spPr>
      </p:pic>
      <p:pic>
        <p:nvPicPr>
          <p:cNvPr id="6" name="Picture 5"/>
          <p:cNvPicPr>
            <a:picLocks noChangeAspect="1"/>
          </p:cNvPicPr>
          <p:nvPr/>
        </p:nvPicPr>
        <p:blipFill>
          <a:blip r:embed="rId4"/>
          <a:stretch>
            <a:fillRect/>
          </a:stretch>
        </p:blipFill>
        <p:spPr>
          <a:xfrm>
            <a:off x="508944" y="5168334"/>
            <a:ext cx="4171950" cy="876300"/>
          </a:xfrm>
          <a:prstGeom prst="rect">
            <a:avLst/>
          </a:prstGeom>
        </p:spPr>
      </p:pic>
      <p:pic>
        <p:nvPicPr>
          <p:cNvPr id="7" name="Picture 6"/>
          <p:cNvPicPr>
            <a:picLocks noChangeAspect="1"/>
          </p:cNvPicPr>
          <p:nvPr/>
        </p:nvPicPr>
        <p:blipFill>
          <a:blip r:embed="rId5"/>
          <a:stretch>
            <a:fillRect/>
          </a:stretch>
        </p:blipFill>
        <p:spPr>
          <a:xfrm>
            <a:off x="508944" y="6044634"/>
            <a:ext cx="2447925" cy="276225"/>
          </a:xfrm>
          <a:prstGeom prst="rect">
            <a:avLst/>
          </a:prstGeom>
        </p:spPr>
      </p:pic>
      <p:sp>
        <p:nvSpPr>
          <p:cNvPr id="8" name="TextBox 7"/>
          <p:cNvSpPr txBox="1"/>
          <p:nvPr/>
        </p:nvSpPr>
        <p:spPr>
          <a:xfrm>
            <a:off x="7540192" y="1671903"/>
            <a:ext cx="3983591" cy="2308324"/>
          </a:xfrm>
          <a:prstGeom prst="rect">
            <a:avLst/>
          </a:prstGeom>
          <a:noFill/>
        </p:spPr>
        <p:txBody>
          <a:bodyPr wrap="none" rtlCol="0">
            <a:spAutoFit/>
          </a:bodyPr>
          <a:lstStyle/>
          <a:p>
            <a:r>
              <a:rPr lang="en-US" dirty="0"/>
              <a:t>Missouri saw plenty of stunted corn </a:t>
            </a:r>
          </a:p>
          <a:p>
            <a:r>
              <a:rPr lang="en-US" dirty="0"/>
              <a:t>acres this growing season. And while </a:t>
            </a:r>
          </a:p>
          <a:p>
            <a:r>
              <a:rPr lang="en-US" dirty="0"/>
              <a:t>there are no proven recommendations </a:t>
            </a:r>
          </a:p>
          <a:p>
            <a:r>
              <a:rPr lang="en-US" dirty="0"/>
              <a:t>for alleviating the poor corn growth </a:t>
            </a:r>
          </a:p>
          <a:p>
            <a:r>
              <a:rPr lang="en-US" dirty="0"/>
              <a:t>following prevented planting acres, </a:t>
            </a:r>
          </a:p>
          <a:p>
            <a:r>
              <a:rPr lang="en-US" dirty="0"/>
              <a:t>University of Missouri Extension corn </a:t>
            </a:r>
          </a:p>
          <a:p>
            <a:r>
              <a:rPr lang="en-US" dirty="0"/>
              <a:t>specialist Greg </a:t>
            </a:r>
            <a:r>
              <a:rPr lang="en-US" dirty="0" err="1"/>
              <a:t>Luce</a:t>
            </a:r>
            <a:r>
              <a:rPr lang="en-US" dirty="0"/>
              <a:t> says that prevention</a:t>
            </a:r>
          </a:p>
          <a:p>
            <a:r>
              <a:rPr lang="en-US" dirty="0"/>
              <a:t> is the key when it comes to these acres.</a:t>
            </a:r>
          </a:p>
        </p:txBody>
      </p:sp>
      <p:sp>
        <p:nvSpPr>
          <p:cNvPr id="10" name="TextBox 9"/>
          <p:cNvSpPr txBox="1"/>
          <p:nvPr/>
        </p:nvSpPr>
        <p:spPr>
          <a:xfrm>
            <a:off x="8126112" y="4565970"/>
            <a:ext cx="3151488" cy="923330"/>
          </a:xfrm>
          <a:prstGeom prst="rect">
            <a:avLst/>
          </a:prstGeom>
          <a:noFill/>
        </p:spPr>
        <p:txBody>
          <a:bodyPr wrap="square" rtlCol="0">
            <a:spAutoFit/>
          </a:bodyPr>
          <a:lstStyle/>
          <a:p>
            <a:r>
              <a:rPr lang="en-US" dirty="0"/>
              <a:t>Prevention is centered on keeping something growing as much as possible.</a:t>
            </a:r>
          </a:p>
        </p:txBody>
      </p:sp>
    </p:spTree>
    <p:extLst>
      <p:ext uri="{BB962C8B-B14F-4D97-AF65-F5344CB8AC3E}">
        <p14:creationId xmlns:p14="http://schemas.microsoft.com/office/powerpoint/2010/main" val="1908339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9154" name="Group 7"/>
          <p:cNvGrpSpPr>
            <a:grpSpLocks/>
          </p:cNvGrpSpPr>
          <p:nvPr/>
        </p:nvGrpSpPr>
        <p:grpSpPr bwMode="auto">
          <a:xfrm>
            <a:off x="1828800" y="1211263"/>
            <a:ext cx="609600" cy="5129212"/>
            <a:chOff x="609600" y="1118170"/>
            <a:chExt cx="609600" cy="5130230"/>
          </a:xfrm>
        </p:grpSpPr>
        <p:sp>
          <p:nvSpPr>
            <p:cNvPr id="49166" name="Oval 1"/>
            <p:cNvSpPr>
              <a:spLocks noChangeArrowheads="1"/>
            </p:cNvSpPr>
            <p:nvPr/>
          </p:nvSpPr>
          <p:spPr bwMode="auto">
            <a:xfrm>
              <a:off x="609600" y="5638800"/>
              <a:ext cx="609600" cy="609600"/>
            </a:xfrm>
            <a:prstGeom prst="ellipse">
              <a:avLst/>
            </a:prstGeom>
            <a:solidFill>
              <a:schemeClr val="accent1"/>
            </a:solidFill>
            <a:ln w="9525" algn="ctr">
              <a:solidFill>
                <a:srgbClr val="FF0000"/>
              </a:solidFill>
              <a:round/>
              <a:headEnd/>
              <a:tailEnd/>
            </a:ln>
          </p:spPr>
          <p:txBody>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en-US" altLang="en-US" sz="1800">
                <a:solidFill>
                  <a:srgbClr val="FFFFFF"/>
                </a:solidFill>
                <a:latin typeface="Tahoma" panose="020B0604030504040204" pitchFamily="34" charset="0"/>
              </a:endParaRPr>
            </a:p>
          </p:txBody>
        </p:sp>
        <p:grpSp>
          <p:nvGrpSpPr>
            <p:cNvPr id="49167" name="Group 3"/>
            <p:cNvGrpSpPr>
              <a:grpSpLocks/>
            </p:cNvGrpSpPr>
            <p:nvPr/>
          </p:nvGrpSpPr>
          <p:grpSpPr bwMode="auto">
            <a:xfrm>
              <a:off x="838200" y="1118170"/>
              <a:ext cx="152400" cy="4526622"/>
              <a:chOff x="762000" y="1188378"/>
              <a:chExt cx="152400" cy="4526622"/>
            </a:xfrm>
          </p:grpSpPr>
          <p:sp>
            <p:nvSpPr>
              <p:cNvPr id="49168" name="Rectangle 4"/>
              <p:cNvSpPr>
                <a:spLocks noChangeArrowheads="1"/>
              </p:cNvSpPr>
              <p:nvPr/>
            </p:nvSpPr>
            <p:spPr bwMode="auto">
              <a:xfrm>
                <a:off x="762000" y="4485526"/>
                <a:ext cx="152400" cy="1229474"/>
              </a:xfrm>
              <a:prstGeom prst="rect">
                <a:avLst/>
              </a:prstGeom>
              <a:solidFill>
                <a:srgbClr val="00FFFF"/>
              </a:solidFill>
              <a:ln w="9525" algn="ctr">
                <a:solidFill>
                  <a:srgbClr val="000000"/>
                </a:solidFill>
                <a:round/>
                <a:headEnd/>
                <a:tailEnd/>
              </a:ln>
            </p:spPr>
            <p:txBody>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en-US" altLang="en-US" sz="1800">
                  <a:solidFill>
                    <a:srgbClr val="FFFFFF"/>
                  </a:solidFill>
                  <a:latin typeface="Tahoma" panose="020B0604030504040204" pitchFamily="34" charset="0"/>
                </a:endParaRPr>
              </a:p>
            </p:txBody>
          </p:sp>
          <p:sp>
            <p:nvSpPr>
              <p:cNvPr id="49169" name="Rectangle 5"/>
              <p:cNvSpPr>
                <a:spLocks noChangeArrowheads="1"/>
              </p:cNvSpPr>
              <p:nvPr/>
            </p:nvSpPr>
            <p:spPr bwMode="auto">
              <a:xfrm>
                <a:off x="762000" y="3200400"/>
                <a:ext cx="152400" cy="1295400"/>
              </a:xfrm>
              <a:prstGeom prst="rect">
                <a:avLst/>
              </a:prstGeom>
              <a:solidFill>
                <a:srgbClr val="FFFF00"/>
              </a:solidFill>
              <a:ln w="9525" algn="ctr">
                <a:solidFill>
                  <a:srgbClr val="000000"/>
                </a:solidFill>
                <a:round/>
                <a:headEnd/>
                <a:tailEnd/>
              </a:ln>
            </p:spPr>
            <p:txBody>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en-US" altLang="en-US" sz="1800">
                  <a:solidFill>
                    <a:srgbClr val="FFFFFF"/>
                  </a:solidFill>
                  <a:latin typeface="Tahoma" panose="020B0604030504040204" pitchFamily="34" charset="0"/>
                </a:endParaRPr>
              </a:p>
            </p:txBody>
          </p:sp>
          <p:sp>
            <p:nvSpPr>
              <p:cNvPr id="49170" name="Rectangle 6"/>
              <p:cNvSpPr>
                <a:spLocks noChangeArrowheads="1"/>
              </p:cNvSpPr>
              <p:nvPr/>
            </p:nvSpPr>
            <p:spPr bwMode="auto">
              <a:xfrm>
                <a:off x="762000" y="1188378"/>
                <a:ext cx="152400" cy="2012022"/>
              </a:xfrm>
              <a:prstGeom prst="rect">
                <a:avLst/>
              </a:prstGeom>
              <a:solidFill>
                <a:srgbClr val="FF0000"/>
              </a:solidFill>
              <a:ln w="9525" algn="ctr">
                <a:solidFill>
                  <a:srgbClr val="000000"/>
                </a:solidFill>
                <a:round/>
                <a:headEnd/>
                <a:tailEnd/>
              </a:ln>
            </p:spPr>
            <p:txBody>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en-US" altLang="en-US" sz="1800">
                  <a:solidFill>
                    <a:srgbClr val="FFFFFF"/>
                  </a:solidFill>
                  <a:latin typeface="Tahoma" panose="020B0604030504040204" pitchFamily="34" charset="0"/>
                </a:endParaRPr>
              </a:p>
            </p:txBody>
          </p:sp>
        </p:grpSp>
      </p:grpSp>
      <p:sp>
        <p:nvSpPr>
          <p:cNvPr id="9" name="Title 8"/>
          <p:cNvSpPr>
            <a:spLocks noGrp="1"/>
          </p:cNvSpPr>
          <p:nvPr>
            <p:ph type="title" idx="4294967295"/>
          </p:nvPr>
        </p:nvSpPr>
        <p:spPr>
          <a:xfrm>
            <a:off x="0" y="274638"/>
            <a:ext cx="10972800" cy="1143000"/>
          </a:xfrm>
        </p:spPr>
        <p:txBody>
          <a:bodyPr/>
          <a:lstStyle/>
          <a:p>
            <a:pPr>
              <a:defRPr/>
            </a:pPr>
            <a:r>
              <a:rPr lang="en-US" dirty="0">
                <a:solidFill>
                  <a:srgbClr val="FF0000"/>
                </a:solidFill>
              </a:rPr>
              <a:t>When soil temp reaches. . .</a:t>
            </a:r>
          </a:p>
        </p:txBody>
      </p:sp>
      <p:sp>
        <p:nvSpPr>
          <p:cNvPr id="10" name="Content Placeholder 9"/>
          <p:cNvSpPr>
            <a:spLocks noGrp="1"/>
          </p:cNvSpPr>
          <p:nvPr>
            <p:ph idx="4294967295"/>
          </p:nvPr>
        </p:nvSpPr>
        <p:spPr>
          <a:xfrm>
            <a:off x="5562600" y="3276600"/>
            <a:ext cx="6629400" cy="2743200"/>
          </a:xfrm>
        </p:spPr>
        <p:txBody>
          <a:bodyPr/>
          <a:lstStyle/>
          <a:p>
            <a:pPr>
              <a:buFont typeface="Wingdings" panose="05000000000000000000" pitchFamily="2" charset="2"/>
              <a:buNone/>
              <a:defRPr/>
            </a:pPr>
            <a:endParaRPr lang="en-US" dirty="0"/>
          </a:p>
          <a:p>
            <a:pPr>
              <a:buFont typeface="Wingdings" panose="05000000000000000000" pitchFamily="2" charset="2"/>
              <a:buNone/>
              <a:defRPr/>
            </a:pPr>
            <a:endParaRPr lang="en-US" dirty="0"/>
          </a:p>
          <a:p>
            <a:pPr>
              <a:buFont typeface="Wingdings" panose="05000000000000000000" pitchFamily="2" charset="2"/>
              <a:buNone/>
              <a:defRPr/>
            </a:pPr>
            <a:endParaRPr lang="en-US" dirty="0"/>
          </a:p>
        </p:txBody>
      </p:sp>
      <p:sp>
        <p:nvSpPr>
          <p:cNvPr id="49157" name="TextBox 10"/>
          <p:cNvSpPr txBox="1">
            <a:spLocks noChangeArrowheads="1"/>
          </p:cNvSpPr>
          <p:nvPr/>
        </p:nvSpPr>
        <p:spPr bwMode="auto">
          <a:xfrm>
            <a:off x="2279650" y="135096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dirty="0"/>
              <a:t>140° F</a:t>
            </a:r>
          </a:p>
        </p:txBody>
      </p:sp>
      <p:sp>
        <p:nvSpPr>
          <p:cNvPr id="49158" name="TextBox 11"/>
          <p:cNvSpPr txBox="1">
            <a:spLocks noChangeArrowheads="1"/>
          </p:cNvSpPr>
          <p:nvPr/>
        </p:nvSpPr>
        <p:spPr bwMode="auto">
          <a:xfrm>
            <a:off x="2286000" y="2286001"/>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dirty="0"/>
              <a:t>130° F</a:t>
            </a:r>
          </a:p>
        </p:txBody>
      </p:sp>
      <p:sp>
        <p:nvSpPr>
          <p:cNvPr id="49159" name="TextBox 12"/>
          <p:cNvSpPr txBox="1">
            <a:spLocks noChangeArrowheads="1"/>
          </p:cNvSpPr>
          <p:nvPr/>
        </p:nvSpPr>
        <p:spPr bwMode="auto">
          <a:xfrm>
            <a:off x="2286000" y="3581401"/>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dirty="0"/>
              <a:t>100° F</a:t>
            </a:r>
          </a:p>
        </p:txBody>
      </p:sp>
      <p:sp>
        <p:nvSpPr>
          <p:cNvPr id="49160" name="TextBox 13"/>
          <p:cNvSpPr txBox="1">
            <a:spLocks noChangeArrowheads="1"/>
          </p:cNvSpPr>
          <p:nvPr/>
        </p:nvSpPr>
        <p:spPr bwMode="auto">
          <a:xfrm>
            <a:off x="2362200" y="4894264"/>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dirty="0"/>
              <a:t>70° F</a:t>
            </a:r>
          </a:p>
        </p:txBody>
      </p:sp>
      <p:sp>
        <p:nvSpPr>
          <p:cNvPr id="49161" name="TextBox 15"/>
          <p:cNvSpPr txBox="1">
            <a:spLocks noChangeArrowheads="1"/>
          </p:cNvSpPr>
          <p:nvPr/>
        </p:nvSpPr>
        <p:spPr bwMode="auto">
          <a:xfrm>
            <a:off x="3971925" y="1366839"/>
            <a:ext cx="2819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dirty="0"/>
              <a:t>Soil bacteria die</a:t>
            </a:r>
          </a:p>
          <a:p>
            <a:pPr eaLnBrk="0" fontAlgn="base" hangingPunct="0">
              <a:spcBef>
                <a:spcPct val="0"/>
              </a:spcBef>
              <a:spcAft>
                <a:spcPct val="0"/>
              </a:spcAft>
              <a:buClrTx/>
              <a:buFontTx/>
              <a:buNone/>
            </a:pPr>
            <a:endParaRPr lang="en-US" altLang="en-US" sz="1800" dirty="0">
              <a:solidFill>
                <a:srgbClr val="FFFFFF"/>
              </a:solidFill>
            </a:endParaRPr>
          </a:p>
        </p:txBody>
      </p:sp>
      <p:sp>
        <p:nvSpPr>
          <p:cNvPr id="49162" name="TextBox 16"/>
          <p:cNvSpPr txBox="1">
            <a:spLocks noChangeArrowheads="1"/>
          </p:cNvSpPr>
          <p:nvPr/>
        </p:nvSpPr>
        <p:spPr bwMode="auto">
          <a:xfrm>
            <a:off x="3954463" y="2200276"/>
            <a:ext cx="472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dirty="0"/>
              <a:t>100% moisture lost through evaporation &amp; transpiration</a:t>
            </a:r>
          </a:p>
          <a:p>
            <a:pPr eaLnBrk="0" fontAlgn="base" hangingPunct="0">
              <a:spcBef>
                <a:spcPct val="0"/>
              </a:spcBef>
              <a:spcAft>
                <a:spcPct val="0"/>
              </a:spcAft>
              <a:buClrTx/>
              <a:buFontTx/>
              <a:buNone/>
            </a:pPr>
            <a:endParaRPr lang="en-US" altLang="en-US" sz="1800" dirty="0">
              <a:solidFill>
                <a:srgbClr val="FFFFFF"/>
              </a:solidFill>
            </a:endParaRPr>
          </a:p>
        </p:txBody>
      </p:sp>
      <p:sp>
        <p:nvSpPr>
          <p:cNvPr id="49163" name="TextBox 17"/>
          <p:cNvSpPr txBox="1">
            <a:spLocks noChangeArrowheads="1"/>
          </p:cNvSpPr>
          <p:nvPr/>
        </p:nvSpPr>
        <p:spPr bwMode="auto">
          <a:xfrm>
            <a:off x="3962400" y="3429001"/>
            <a:ext cx="5791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dirty="0"/>
              <a:t>15% moisture is used for growth </a:t>
            </a:r>
          </a:p>
          <a:p>
            <a:pPr eaLnBrk="0" fontAlgn="base" hangingPunct="0">
              <a:spcBef>
                <a:spcPct val="0"/>
              </a:spcBef>
              <a:spcAft>
                <a:spcPct val="0"/>
              </a:spcAft>
              <a:buClrTx/>
              <a:buFontTx/>
              <a:buNone/>
            </a:pPr>
            <a:r>
              <a:rPr lang="en-US" altLang="en-US" sz="2400" dirty="0"/>
              <a:t>85% moisture lost through evaporation &amp; transpiration</a:t>
            </a:r>
          </a:p>
          <a:p>
            <a:pPr eaLnBrk="0" fontAlgn="base" hangingPunct="0">
              <a:spcBef>
                <a:spcPct val="0"/>
              </a:spcBef>
              <a:spcAft>
                <a:spcPct val="0"/>
              </a:spcAft>
              <a:buClrTx/>
              <a:buFontTx/>
              <a:buNone/>
            </a:pPr>
            <a:endParaRPr lang="en-US" altLang="en-US" sz="1800" dirty="0"/>
          </a:p>
        </p:txBody>
      </p:sp>
      <p:sp>
        <p:nvSpPr>
          <p:cNvPr id="49164" name="TextBox 18"/>
          <p:cNvSpPr txBox="1">
            <a:spLocks noChangeArrowheads="1"/>
          </p:cNvSpPr>
          <p:nvPr/>
        </p:nvSpPr>
        <p:spPr bwMode="auto">
          <a:xfrm>
            <a:off x="3962400" y="4876801"/>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2400" dirty="0"/>
              <a:t>100% moisture is used for growth</a:t>
            </a:r>
          </a:p>
        </p:txBody>
      </p:sp>
      <p:sp>
        <p:nvSpPr>
          <p:cNvPr id="49165" name="TextBox 19"/>
          <p:cNvSpPr txBox="1">
            <a:spLocks noChangeArrowheads="1"/>
          </p:cNvSpPr>
          <p:nvPr/>
        </p:nvSpPr>
        <p:spPr bwMode="auto">
          <a:xfrm>
            <a:off x="4114800" y="60960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altLang="en-US" sz="1800" dirty="0"/>
              <a:t>J.J. Mc Entre, USDA SCS, Kerrville, TX, 1956  </a:t>
            </a:r>
          </a:p>
        </p:txBody>
      </p:sp>
    </p:spTree>
    <p:extLst>
      <p:ext uri="{BB962C8B-B14F-4D97-AF65-F5344CB8AC3E}">
        <p14:creationId xmlns:p14="http://schemas.microsoft.com/office/powerpoint/2010/main" val="14906744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048000" y="457200"/>
            <a:ext cx="6934200" cy="1187450"/>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3600" b="1" dirty="0">
                <a:latin typeface="Times New Roman" pitchFamily="18" charset="0"/>
              </a:rPr>
              <a:t>USDA EQUAL OPPORTUNITY STATEMENT</a:t>
            </a:r>
          </a:p>
        </p:txBody>
      </p:sp>
      <p:sp>
        <p:nvSpPr>
          <p:cNvPr id="126980" name="Rectangle 4"/>
          <p:cNvSpPr>
            <a:spLocks noChangeArrowheads="1"/>
          </p:cNvSpPr>
          <p:nvPr/>
        </p:nvSpPr>
        <p:spPr bwMode="auto">
          <a:xfrm>
            <a:off x="1981200" y="2209800"/>
            <a:ext cx="8229600" cy="3659188"/>
          </a:xfrm>
          <a:prstGeom prst="rect">
            <a:avLst/>
          </a:prstGeom>
          <a:noFill/>
          <a:ln w="12700">
            <a:noFill/>
            <a:miter lim="800000"/>
            <a:headEnd/>
            <a:tailEnd/>
          </a:ln>
          <a:effectLst/>
        </p:spPr>
        <p:txBody>
          <a:bodyPr lIns="90488" tIns="44450" rIns="90488" bIns="44450">
            <a:spAutoFit/>
          </a:bodyPr>
          <a:lstStyle/>
          <a:p>
            <a:pPr eaLnBrk="0" hangingPunct="0">
              <a:defRPr/>
            </a:pPr>
            <a:r>
              <a:rPr lang="en-US" b="1" kern="0" dirty="0">
                <a:latin typeface="Times New Roman" pitchFamily="18" charset="0"/>
              </a:rPr>
              <a:t>The U.S. Department of Agriculture (USDA)  prohibits </a:t>
            </a:r>
            <a:r>
              <a:rPr lang="en-US" b="1" kern="0" dirty="0" err="1">
                <a:latin typeface="Times New Roman" pitchFamily="18" charset="0"/>
              </a:rPr>
              <a:t>discrimation</a:t>
            </a:r>
            <a:r>
              <a:rPr lang="en-US" b="1" kern="0" dirty="0">
                <a:latin typeface="Times New Roman" pitchFamily="18" charset="0"/>
              </a:rPr>
              <a:t> in all its programs and activities on the basis of race, color, national origin, age, disability, and where applicable, sex, marital status, familial status, parental status, religion, sexual orientation, genetic information, political beliefs, reprisal, or because all or a part of an individual’s income is derived from any public assistance program. (Not all prohibited bases apply to all programs.) Persons with disabilities who require alternative means for communication of program information (Braille</a:t>
            </a:r>
          </a:p>
          <a:p>
            <a:pPr eaLnBrk="0" hangingPunct="0">
              <a:defRPr/>
            </a:pPr>
            <a:r>
              <a:rPr lang="en-US" b="1" kern="0" dirty="0">
                <a:latin typeface="Times New Roman" pitchFamily="18" charset="0"/>
              </a:rPr>
              <a:t>large print, audiotape, etc.) should contact USDA’s TARGET Center at 202-720-2600 (voice and TDD).</a:t>
            </a:r>
          </a:p>
          <a:p>
            <a:pPr eaLnBrk="0" hangingPunct="0">
              <a:defRPr/>
            </a:pPr>
            <a:r>
              <a:rPr lang="en-US" b="1" kern="0" dirty="0">
                <a:latin typeface="Times New Roman" pitchFamily="18" charset="0"/>
              </a:rPr>
              <a:t>	To file a complaint of discrimination, write USDA, Director, Office of Civil Rights, 1400 Independence Avenue, SW, Washington, DC 20250-9410 or call (800) 795-3272 (voice) or (202) 720-6382 (TDD). USDA is an equal opportunity provider and employer.</a:t>
            </a:r>
          </a:p>
        </p:txBody>
      </p:sp>
    </p:spTree>
    <p:extLst>
      <p:ext uri="{BB962C8B-B14F-4D97-AF65-F5344CB8AC3E}">
        <p14:creationId xmlns:p14="http://schemas.microsoft.com/office/powerpoint/2010/main" val="2548497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344B26-0145-4C2B-ABBE-8583C8A3224F}"/>
              </a:ext>
            </a:extLst>
          </p:cNvPr>
          <p:cNvSpPr>
            <a:spLocks noGrp="1"/>
          </p:cNvSpPr>
          <p:nvPr>
            <p:ph type="title"/>
          </p:nvPr>
        </p:nvSpPr>
        <p:spPr/>
        <p:txBody>
          <a:bodyPr/>
          <a:lstStyle/>
          <a:p>
            <a:r>
              <a:rPr lang="en-US" dirty="0"/>
              <a:t>Soil Health and Cover crops</a:t>
            </a:r>
          </a:p>
        </p:txBody>
      </p:sp>
      <p:sp>
        <p:nvSpPr>
          <p:cNvPr id="3" name="Content Placeholder 2">
            <a:extLst>
              <a:ext uri="{FF2B5EF4-FFF2-40B4-BE49-F238E27FC236}">
                <a16:creationId xmlns:a16="http://schemas.microsoft.com/office/drawing/2014/main" xmlns="" id="{52A2FFD9-A6DF-4523-A0B3-F7C379F25385}"/>
              </a:ext>
            </a:extLst>
          </p:cNvPr>
          <p:cNvSpPr>
            <a:spLocks noGrp="1"/>
          </p:cNvSpPr>
          <p:nvPr>
            <p:ph idx="1"/>
          </p:nvPr>
        </p:nvSpPr>
        <p:spPr/>
        <p:txBody>
          <a:bodyPr/>
          <a:lstStyle/>
          <a:p>
            <a:r>
              <a:rPr lang="en-US" dirty="0"/>
              <a:t>Questions?</a:t>
            </a:r>
          </a:p>
          <a:p>
            <a:r>
              <a:rPr lang="en-US" dirty="0"/>
              <a:t>Contact information:  Mark Schutt – 8370 Hillandale Rd Davenport Iowa </a:t>
            </a:r>
          </a:p>
          <a:p>
            <a:r>
              <a:rPr lang="en-US" dirty="0"/>
              <a:t>563-391-1403 </a:t>
            </a:r>
          </a:p>
          <a:p>
            <a:r>
              <a:rPr lang="en-US" dirty="0"/>
              <a:t>mark.schutt@usda.gov</a:t>
            </a:r>
          </a:p>
        </p:txBody>
      </p:sp>
    </p:spTree>
    <p:extLst>
      <p:ext uri="{BB962C8B-B14F-4D97-AF65-F5344CB8AC3E}">
        <p14:creationId xmlns:p14="http://schemas.microsoft.com/office/powerpoint/2010/main" val="147825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0" y="0"/>
            <a:ext cx="8769350" cy="914400"/>
          </a:xfrm>
        </p:spPr>
        <p:txBody>
          <a:bodyPr/>
          <a:lstStyle/>
          <a:p>
            <a:r>
              <a:rPr lang="en-US" dirty="0">
                <a:solidFill>
                  <a:srgbClr val="FF0000"/>
                </a:solidFill>
              </a:rPr>
              <a:t>Big Problems in Iowa Agriculture</a:t>
            </a:r>
          </a:p>
        </p:txBody>
      </p:sp>
      <p:sp>
        <p:nvSpPr>
          <p:cNvPr id="224259" name="Rectangle 3"/>
          <p:cNvSpPr>
            <a:spLocks noGrp="1" noChangeArrowheads="1"/>
          </p:cNvSpPr>
          <p:nvPr>
            <p:ph type="body" idx="4294967295"/>
          </p:nvPr>
        </p:nvSpPr>
        <p:spPr>
          <a:xfrm>
            <a:off x="3886200" y="1066800"/>
            <a:ext cx="8305800" cy="5334000"/>
          </a:xfrm>
        </p:spPr>
        <p:txBody>
          <a:bodyPr/>
          <a:lstStyle/>
          <a:p>
            <a:pPr marL="742950" indent="-742950">
              <a:buFont typeface="+mj-lt"/>
              <a:buAutoNum type="arabicPeriod"/>
            </a:pPr>
            <a:r>
              <a:rPr lang="en-US" sz="3600" dirty="0"/>
              <a:t>Erosion</a:t>
            </a:r>
          </a:p>
          <a:p>
            <a:pPr marL="1143000" lvl="1" indent="-742950">
              <a:buFont typeface="+mj-lt"/>
              <a:buAutoNum type="alphaLcPeriod"/>
            </a:pPr>
            <a:r>
              <a:rPr lang="en-US" dirty="0"/>
              <a:t>Iowa has lost 50% topsoil</a:t>
            </a:r>
          </a:p>
          <a:p>
            <a:pPr marL="742950" indent="-742950">
              <a:buFont typeface="+mj-lt"/>
              <a:buAutoNum type="arabicPeriod"/>
            </a:pPr>
            <a:r>
              <a:rPr lang="en-US" sz="3600" dirty="0"/>
              <a:t>Organic Matter Loss</a:t>
            </a:r>
          </a:p>
          <a:p>
            <a:pPr marL="1143000" lvl="1" indent="-742950">
              <a:buFont typeface="+mj-lt"/>
              <a:buAutoNum type="alphaLcPeriod"/>
            </a:pPr>
            <a:r>
              <a:rPr lang="en-US" dirty="0"/>
              <a:t>50% loss of soil organic matter</a:t>
            </a:r>
          </a:p>
          <a:p>
            <a:pPr marL="742950" indent="-742950">
              <a:buFont typeface="+mj-lt"/>
              <a:buAutoNum type="arabicPeriod"/>
            </a:pPr>
            <a:r>
              <a:rPr lang="en-US" sz="3600" dirty="0"/>
              <a:t>Nutrient Losses – runoff &amp; leaching</a:t>
            </a:r>
          </a:p>
          <a:p>
            <a:pPr marL="742950" indent="-742950">
              <a:buFont typeface="+mj-lt"/>
              <a:buAutoNum type="arabicPeriod"/>
            </a:pPr>
            <a:r>
              <a:rPr lang="en-US" sz="3600" dirty="0"/>
              <a:t>Lack of Action on Big Problems </a:t>
            </a:r>
          </a:p>
          <a:p>
            <a:pPr marL="1143000" lvl="1" indent="-742950">
              <a:buFont typeface="+mj-lt"/>
              <a:buAutoNum type="alphaLcPeriod"/>
            </a:pPr>
            <a:r>
              <a:rPr lang="en-US" dirty="0"/>
              <a:t>Short-term outlook</a:t>
            </a:r>
          </a:p>
          <a:p>
            <a:pPr marL="1143000" lvl="1" indent="-742950">
              <a:buFont typeface="+mj-lt"/>
              <a:buAutoNum type="alphaLcPeriod"/>
            </a:pPr>
            <a:r>
              <a:rPr lang="en-US" dirty="0"/>
              <a:t>Easier management – way we have done it</a:t>
            </a:r>
          </a:p>
          <a:p>
            <a:pPr marL="742950" indent="-742950">
              <a:buFont typeface="+mj-lt"/>
              <a:buAutoNum type="arabicPeriod"/>
            </a:pPr>
            <a:endParaRPr lang="en-US" sz="3600" dirty="0"/>
          </a:p>
        </p:txBody>
      </p:sp>
    </p:spTree>
    <p:extLst>
      <p:ext uri="{BB962C8B-B14F-4D97-AF65-F5344CB8AC3E}">
        <p14:creationId xmlns:p14="http://schemas.microsoft.com/office/powerpoint/2010/main" val="120210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E8055B-437B-4887-BB94-149B4C120A9A}"/>
              </a:ext>
            </a:extLst>
          </p:cNvPr>
          <p:cNvSpPr txBox="1"/>
          <p:nvPr/>
        </p:nvSpPr>
        <p:spPr>
          <a:xfrm>
            <a:off x="221942" y="301841"/>
            <a:ext cx="10289219" cy="5293757"/>
          </a:xfrm>
          <a:prstGeom prst="rect">
            <a:avLst/>
          </a:prstGeom>
          <a:noFill/>
        </p:spPr>
        <p:txBody>
          <a:bodyPr wrap="square" rtlCol="0">
            <a:spAutoFit/>
          </a:bodyPr>
          <a:lstStyle/>
          <a:p>
            <a:r>
              <a:rPr lang="en-US" sz="4800" dirty="0"/>
              <a:t>Major concerns with crop production:</a:t>
            </a:r>
          </a:p>
          <a:p>
            <a:endParaRPr lang="en-US" dirty="0"/>
          </a:p>
          <a:p>
            <a:r>
              <a:rPr lang="en-US" sz="3200" dirty="0"/>
              <a:t>	Timely field operations (planting, spraying, harvesting)</a:t>
            </a:r>
          </a:p>
          <a:p>
            <a:endParaRPr lang="en-US" sz="800" dirty="0"/>
          </a:p>
          <a:p>
            <a:r>
              <a:rPr lang="en-US" sz="3200" dirty="0"/>
              <a:t>	Moisture management (too much/too little)</a:t>
            </a:r>
          </a:p>
          <a:p>
            <a:endParaRPr lang="en-US" sz="800" dirty="0"/>
          </a:p>
          <a:p>
            <a:r>
              <a:rPr lang="en-US" sz="3200" dirty="0"/>
              <a:t>	Good root growth and development</a:t>
            </a:r>
          </a:p>
          <a:p>
            <a:endParaRPr lang="en-US" sz="800" dirty="0"/>
          </a:p>
          <a:p>
            <a:r>
              <a:rPr lang="en-US" sz="3200" dirty="0"/>
              <a:t>	Nutrition (optimal nutrient supply)</a:t>
            </a:r>
          </a:p>
          <a:p>
            <a:endParaRPr lang="en-US" sz="800" dirty="0"/>
          </a:p>
          <a:p>
            <a:r>
              <a:rPr lang="en-US" sz="3200" dirty="0"/>
              <a:t>	Plant health</a:t>
            </a:r>
          </a:p>
          <a:p>
            <a:endParaRPr lang="en-US" sz="800" dirty="0"/>
          </a:p>
          <a:p>
            <a:r>
              <a:rPr lang="en-US" sz="3200" dirty="0"/>
              <a:t>	Weed control</a:t>
            </a:r>
          </a:p>
          <a:p>
            <a:endParaRPr lang="en-US" sz="800" dirty="0"/>
          </a:p>
          <a:p>
            <a:r>
              <a:rPr lang="en-US" sz="3200" dirty="0"/>
              <a:t>	Maximize Yield verses Maximizing Economic Return</a:t>
            </a:r>
          </a:p>
        </p:txBody>
      </p:sp>
    </p:spTree>
    <p:extLst>
      <p:ext uri="{BB962C8B-B14F-4D97-AF65-F5344CB8AC3E}">
        <p14:creationId xmlns:p14="http://schemas.microsoft.com/office/powerpoint/2010/main" val="270585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B73B81-7521-4511-BE21-70B25F5112C7}"/>
              </a:ext>
            </a:extLst>
          </p:cNvPr>
          <p:cNvSpPr txBox="1"/>
          <p:nvPr/>
        </p:nvSpPr>
        <p:spPr>
          <a:xfrm>
            <a:off x="257452" y="301841"/>
            <a:ext cx="10218198" cy="6063198"/>
          </a:xfrm>
          <a:prstGeom prst="rect">
            <a:avLst/>
          </a:prstGeom>
          <a:noFill/>
        </p:spPr>
        <p:txBody>
          <a:bodyPr wrap="square" rtlCol="0">
            <a:spAutoFit/>
          </a:bodyPr>
          <a:lstStyle/>
          <a:p>
            <a:pPr algn="ctr"/>
            <a:r>
              <a:rPr lang="en-US" sz="4800" dirty="0"/>
              <a:t>We can’t control the weather – the dominant variable in farming</a:t>
            </a:r>
          </a:p>
          <a:p>
            <a:pPr algn="ctr"/>
            <a:endParaRPr lang="en-US" dirty="0"/>
          </a:p>
          <a:p>
            <a:pPr algn="ctr"/>
            <a:r>
              <a:rPr lang="en-US" sz="3200" dirty="0"/>
              <a:t>We CAN influence how the land responds to weather</a:t>
            </a:r>
          </a:p>
          <a:p>
            <a:endParaRPr lang="en-US" dirty="0"/>
          </a:p>
          <a:p>
            <a:r>
              <a:rPr lang="en-US" sz="3200" dirty="0"/>
              <a:t>Management strongly impacts soil structure which in turn impacts:</a:t>
            </a:r>
          </a:p>
          <a:p>
            <a:r>
              <a:rPr lang="en-US" sz="3200" dirty="0"/>
              <a:t>	water infiltration\percolation\retention</a:t>
            </a:r>
          </a:p>
          <a:p>
            <a:r>
              <a:rPr lang="en-US" sz="3200" dirty="0"/>
              <a:t>	carrying capacity\compaction resistance</a:t>
            </a:r>
          </a:p>
          <a:p>
            <a:r>
              <a:rPr lang="en-US" sz="3200" dirty="0"/>
              <a:t>	root growth</a:t>
            </a:r>
          </a:p>
          <a:p>
            <a:r>
              <a:rPr lang="en-US" sz="3200" dirty="0"/>
              <a:t>	nutrient retention\availability</a:t>
            </a:r>
          </a:p>
          <a:p>
            <a:r>
              <a:rPr lang="en-US" sz="3200" dirty="0"/>
              <a:t>	habitat for living organisms </a:t>
            </a:r>
          </a:p>
        </p:txBody>
      </p:sp>
    </p:spTree>
    <p:extLst>
      <p:ext uri="{BB962C8B-B14F-4D97-AF65-F5344CB8AC3E}">
        <p14:creationId xmlns:p14="http://schemas.microsoft.com/office/powerpoint/2010/main" val="233917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442122-1F9A-4676-BA4C-3888A27E0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21" y="791597"/>
            <a:ext cx="3086100" cy="2098271"/>
          </a:xfrm>
          <a:prstGeom prst="rect">
            <a:avLst/>
          </a:prstGeom>
        </p:spPr>
      </p:pic>
      <p:pic>
        <p:nvPicPr>
          <p:cNvPr id="19458" name="Picture 2" descr="sDCP_1292"/>
          <p:cNvPicPr>
            <a:picLocks noChangeAspect="1" noChangeArrowheads="1"/>
          </p:cNvPicPr>
          <p:nvPr/>
        </p:nvPicPr>
        <p:blipFill>
          <a:blip r:embed="rId4">
            <a:lum bright="24000" contrast="12000"/>
            <a:extLst>
              <a:ext uri="{28A0092B-C50C-407E-A947-70E740481C1C}">
                <a14:useLocalDpi xmlns:a14="http://schemas.microsoft.com/office/drawing/2010/main" val="0"/>
              </a:ext>
            </a:extLst>
          </a:blip>
          <a:srcRect l="13042" t="18475" r="15561" b="10104"/>
          <a:stretch>
            <a:fillRect/>
          </a:stretch>
        </p:blipFill>
        <p:spPr bwMode="auto">
          <a:xfrm>
            <a:off x="5778764" y="338515"/>
            <a:ext cx="37338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sDCP_1289"/>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l="4819" t="4807" r="13254"/>
          <a:stretch>
            <a:fillRect/>
          </a:stretch>
        </p:blipFill>
        <p:spPr bwMode="auto">
          <a:xfrm>
            <a:off x="6404528" y="4178009"/>
            <a:ext cx="35052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741" name="Text Box 5"/>
          <p:cNvSpPr txBox="1">
            <a:spLocks noChangeArrowheads="1"/>
          </p:cNvSpPr>
          <p:nvPr/>
        </p:nvSpPr>
        <p:spPr bwMode="auto">
          <a:xfrm>
            <a:off x="4986086" y="2729052"/>
            <a:ext cx="3429000" cy="1938992"/>
          </a:xfrm>
          <a:prstGeom prst="rect">
            <a:avLst/>
          </a:prstGeom>
          <a:solidFill>
            <a:srgbClr val="FFFF00"/>
          </a:solidFill>
          <a:ln>
            <a:noFill/>
          </a:ln>
          <a:effectLst/>
          <a:extLst/>
        </p:spPr>
        <p:txBody>
          <a:bodyPr wrap="square">
            <a:spAutoFit/>
          </a:bodyPr>
          <a:lstStyle/>
          <a:p>
            <a:pPr fontAlgn="base">
              <a:spcBef>
                <a:spcPct val="50000"/>
              </a:spcBef>
              <a:spcAft>
                <a:spcPct val="0"/>
              </a:spcAft>
              <a:defRPr/>
            </a:pPr>
            <a:r>
              <a:rPr lang="en-US" altLang="en-US" sz="2000" b="1" dirty="0">
                <a:solidFill>
                  <a:srgbClr val="4F81BD">
                    <a:lumMod val="50000"/>
                  </a:srgbClr>
                </a:solidFill>
                <a:latin typeface="Times New Roman" panose="02020603050405020304" pitchFamily="18" charset="0"/>
              </a:rPr>
              <a:t>Aggregation is created by biotic glues between the soil particles (sand, silt, clay).  Glomalin is excreted by AMF (Arbuscular Mycorrhiza Fungi) </a:t>
            </a:r>
          </a:p>
        </p:txBody>
      </p:sp>
      <p:sp>
        <p:nvSpPr>
          <p:cNvPr id="372742" name="Text Box 6"/>
          <p:cNvSpPr txBox="1">
            <a:spLocks noChangeArrowheads="1"/>
          </p:cNvSpPr>
          <p:nvPr/>
        </p:nvSpPr>
        <p:spPr bwMode="auto">
          <a:xfrm>
            <a:off x="168121" y="1032"/>
            <a:ext cx="9525094" cy="707886"/>
          </a:xfrm>
          <a:prstGeom prst="rect">
            <a:avLst/>
          </a:prstGeom>
          <a:solidFill>
            <a:schemeClr val="accent3">
              <a:lumMod val="40000"/>
              <a:lumOff val="60000"/>
            </a:schemeClr>
          </a:solidFill>
          <a:ln>
            <a:noFill/>
          </a:ln>
          <a:effectLst/>
          <a:extLst/>
        </p:spPr>
        <p:txBody>
          <a:bodyPr wrap="square">
            <a:spAutoFit/>
          </a:bodyPr>
          <a:lstStyle/>
          <a:p>
            <a:pPr fontAlgn="base">
              <a:spcBef>
                <a:spcPct val="50000"/>
              </a:spcBef>
              <a:spcAft>
                <a:spcPct val="0"/>
              </a:spcAft>
              <a:defRPr/>
            </a:pPr>
            <a:r>
              <a:rPr lang="en-US" altLang="en-US" sz="4000" b="1" dirty="0">
                <a:solidFill>
                  <a:srgbClr val="4F81BD">
                    <a:lumMod val="50000"/>
                  </a:srgbClr>
                </a:solidFill>
                <a:latin typeface="Arial" charset="0"/>
              </a:rPr>
              <a:t>Poor            Soil Structure           Good</a:t>
            </a:r>
          </a:p>
        </p:txBody>
      </p:sp>
      <p:pic>
        <p:nvPicPr>
          <p:cNvPr id="5" name="Picture 4">
            <a:extLst>
              <a:ext uri="{FF2B5EF4-FFF2-40B4-BE49-F238E27FC236}">
                <a16:creationId xmlns:a16="http://schemas.microsoft.com/office/drawing/2014/main" xmlns="" id="{C7BC0797-C000-4168-AC43-FA98397934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873" y="1523549"/>
            <a:ext cx="2858795" cy="3811727"/>
          </a:xfrm>
          <a:prstGeom prst="rect">
            <a:avLst/>
          </a:prstGeom>
        </p:spPr>
      </p:pic>
      <p:pic>
        <p:nvPicPr>
          <p:cNvPr id="7" name="Picture 6">
            <a:extLst>
              <a:ext uri="{FF2B5EF4-FFF2-40B4-BE49-F238E27FC236}">
                <a16:creationId xmlns:a16="http://schemas.microsoft.com/office/drawing/2014/main" xmlns="" id="{B5CF5665-44F8-4122-BC41-F85828C660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543424"/>
            <a:ext cx="3086100" cy="2314575"/>
          </a:xfrm>
          <a:prstGeom prst="rect">
            <a:avLst/>
          </a:prstGeom>
        </p:spPr>
      </p:pic>
      <p:pic>
        <p:nvPicPr>
          <p:cNvPr id="9" name="Picture 8">
            <a:extLst>
              <a:ext uri="{FF2B5EF4-FFF2-40B4-BE49-F238E27FC236}">
                <a16:creationId xmlns:a16="http://schemas.microsoft.com/office/drawing/2014/main" xmlns="" id="{C22BAE24-3FAD-4567-B5BD-F424E0CE07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4227" y="2326568"/>
            <a:ext cx="3304117" cy="2478088"/>
          </a:xfrm>
          <a:prstGeom prst="rect">
            <a:avLst/>
          </a:prstGeom>
        </p:spPr>
      </p:pic>
    </p:spTree>
    <p:extLst>
      <p:ext uri="{BB962C8B-B14F-4D97-AF65-F5344CB8AC3E}">
        <p14:creationId xmlns:p14="http://schemas.microsoft.com/office/powerpoint/2010/main" val="301309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91440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9" name="Text Box 3"/>
          <p:cNvSpPr txBox="1">
            <a:spLocks noChangeArrowheads="1"/>
          </p:cNvSpPr>
          <p:nvPr/>
        </p:nvSpPr>
        <p:spPr bwMode="auto">
          <a:xfrm>
            <a:off x="4495801" y="39624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altLang="en-US" sz="2400" b="1">
                <a:solidFill>
                  <a:srgbClr val="0000FF"/>
                </a:solidFill>
                <a:effectLst>
                  <a:outerShdw blurRad="38100" dist="38100" dir="2700000" algn="tl">
                    <a:srgbClr val="000000"/>
                  </a:outerShdw>
                </a:effectLst>
                <a:latin typeface="Optima" charset="0"/>
              </a:rPr>
              <a:t>Water</a:t>
            </a:r>
          </a:p>
        </p:txBody>
      </p:sp>
      <p:sp>
        <p:nvSpPr>
          <p:cNvPr id="393220" name="Text Box 4"/>
          <p:cNvSpPr txBox="1">
            <a:spLocks noChangeArrowheads="1"/>
          </p:cNvSpPr>
          <p:nvPr/>
        </p:nvSpPr>
        <p:spPr bwMode="auto">
          <a:xfrm>
            <a:off x="1671638" y="1447800"/>
            <a:ext cx="1909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altLang="en-US" sz="2400" b="1">
                <a:solidFill>
                  <a:srgbClr val="800040"/>
                </a:solidFill>
                <a:effectLst>
                  <a:outerShdw blurRad="38100" dist="38100" dir="2700000" algn="tl">
                    <a:srgbClr val="000000"/>
                  </a:outerShdw>
                </a:effectLst>
                <a:latin typeface="Optima" charset="0"/>
              </a:rPr>
              <a:t>Soil particle</a:t>
            </a:r>
          </a:p>
        </p:txBody>
      </p:sp>
      <p:sp>
        <p:nvSpPr>
          <p:cNvPr id="393221" name="Text Box 5"/>
          <p:cNvSpPr txBox="1">
            <a:spLocks noChangeArrowheads="1"/>
          </p:cNvSpPr>
          <p:nvPr/>
        </p:nvSpPr>
        <p:spPr bwMode="auto">
          <a:xfrm>
            <a:off x="8382001" y="990600"/>
            <a:ext cx="160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altLang="en-US" sz="2400" b="1">
                <a:solidFill>
                  <a:srgbClr val="008000"/>
                </a:solidFill>
                <a:effectLst>
                  <a:outerShdw blurRad="38100" dist="38100" dir="2700000" algn="tl">
                    <a:srgbClr val="000000"/>
                  </a:outerShdw>
                </a:effectLst>
                <a:latin typeface="Optima" charset="0"/>
              </a:rPr>
              <a:t>Plant root</a:t>
            </a:r>
          </a:p>
        </p:txBody>
      </p:sp>
      <p:sp>
        <p:nvSpPr>
          <p:cNvPr id="24582" name="Rectangle 6"/>
          <p:cNvSpPr>
            <a:spLocks noChangeArrowheads="1"/>
          </p:cNvSpPr>
          <p:nvPr/>
        </p:nvSpPr>
        <p:spPr bwMode="auto">
          <a:xfrm>
            <a:off x="1709738" y="-228600"/>
            <a:ext cx="7510462" cy="137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20000"/>
              </a:lnSpc>
              <a:spcBef>
                <a:spcPct val="0"/>
              </a:spcBef>
              <a:spcAft>
                <a:spcPct val="0"/>
              </a:spcAft>
              <a:buFontTx/>
              <a:buNone/>
            </a:pPr>
            <a:r>
              <a:rPr kumimoji="1" lang="en-US" altLang="en-US" b="1" i="1">
                <a:solidFill>
                  <a:srgbClr val="C0504D"/>
                </a:solidFill>
                <a:latin typeface="Tahoma" panose="020B0604030504040204" pitchFamily="34" charset="0"/>
              </a:rPr>
              <a:t>SOIL IS HABITAT</a:t>
            </a:r>
          </a:p>
        </p:txBody>
      </p:sp>
    </p:spTree>
    <p:extLst>
      <p:ext uri="{BB962C8B-B14F-4D97-AF65-F5344CB8AC3E}">
        <p14:creationId xmlns:p14="http://schemas.microsoft.com/office/powerpoint/2010/main" val="424448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6900" y="552450"/>
            <a:ext cx="8458200" cy="5753100"/>
          </a:xfrm>
          <a:prstGeom prst="rect">
            <a:avLst/>
          </a:prstGeom>
        </p:spPr>
      </p:pic>
    </p:spTree>
    <p:extLst>
      <p:ext uri="{BB962C8B-B14F-4D97-AF65-F5344CB8AC3E}">
        <p14:creationId xmlns:p14="http://schemas.microsoft.com/office/powerpoint/2010/main" val="772555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20888" y="274638"/>
            <a:ext cx="8189912" cy="1143000"/>
          </a:xfrm>
        </p:spPr>
        <p:txBody>
          <a:bodyPr/>
          <a:lstStyle/>
          <a:p>
            <a:r>
              <a:rPr lang="en-US" altLang="en-US" b="1" u="sng" dirty="0"/>
              <a:t>Cornerstones of Soil Health</a:t>
            </a:r>
            <a:endParaRPr lang="en-US" altLang="en-US" dirty="0"/>
          </a:p>
        </p:txBody>
      </p:sp>
      <p:sp>
        <p:nvSpPr>
          <p:cNvPr id="3" name="Content Placeholder 2"/>
          <p:cNvSpPr>
            <a:spLocks noGrp="1"/>
          </p:cNvSpPr>
          <p:nvPr>
            <p:ph idx="1"/>
          </p:nvPr>
        </p:nvSpPr>
        <p:spPr/>
        <p:txBody>
          <a:bodyPr/>
          <a:lstStyle/>
          <a:p>
            <a:pPr marL="0" indent="0">
              <a:buNone/>
              <a:defRPr/>
            </a:pPr>
            <a:r>
              <a:rPr lang="en-US" dirty="0">
                <a:latin typeface="Arial" pitchFamily="34" charset="0"/>
                <a:cs typeface="Arial" pitchFamily="34" charset="0"/>
              </a:rPr>
              <a:t>1. Little or No Soil Disturbance</a:t>
            </a:r>
          </a:p>
          <a:p>
            <a:pPr>
              <a:buFont typeface="Arial" charset="0"/>
              <a:buChar char="•"/>
              <a:defRPr/>
            </a:pPr>
            <a:endParaRPr lang="en-US" sz="800" dirty="0">
              <a:latin typeface="Arial" pitchFamily="34" charset="0"/>
              <a:cs typeface="Arial" pitchFamily="34" charset="0"/>
            </a:endParaRPr>
          </a:p>
          <a:p>
            <a:pPr marL="0" indent="0">
              <a:buNone/>
              <a:defRPr/>
            </a:pPr>
            <a:r>
              <a:rPr lang="en-US" dirty="0">
                <a:latin typeface="Arial" pitchFamily="34" charset="0"/>
                <a:cs typeface="Arial" pitchFamily="34" charset="0"/>
              </a:rPr>
              <a:t>2. Diverse Crop Rotations and Multi-species   </a:t>
            </a:r>
          </a:p>
          <a:p>
            <a:pPr marL="0" indent="0">
              <a:buNone/>
              <a:defRPr/>
            </a:pPr>
            <a:r>
              <a:rPr lang="en-US" dirty="0">
                <a:latin typeface="Arial" pitchFamily="34" charset="0"/>
                <a:cs typeface="Arial" pitchFamily="34" charset="0"/>
              </a:rPr>
              <a:t>    Cover Crop Mixtures</a:t>
            </a:r>
          </a:p>
          <a:p>
            <a:pPr>
              <a:buFont typeface="Arial" charset="0"/>
              <a:buChar char="•"/>
              <a:defRPr/>
            </a:pPr>
            <a:endParaRPr lang="en-US" sz="800" dirty="0">
              <a:latin typeface="Arial" pitchFamily="34" charset="0"/>
              <a:cs typeface="Arial" pitchFamily="34" charset="0"/>
            </a:endParaRPr>
          </a:p>
          <a:p>
            <a:pPr marL="0" indent="0">
              <a:buNone/>
              <a:defRPr/>
            </a:pPr>
            <a:r>
              <a:rPr lang="en-US" dirty="0">
                <a:latin typeface="Arial" pitchFamily="34" charset="0"/>
                <a:cs typeface="Arial" pitchFamily="34" charset="0"/>
              </a:rPr>
              <a:t>3. Living Roots Growing Most of the Year</a:t>
            </a:r>
          </a:p>
          <a:p>
            <a:pPr>
              <a:buFont typeface="Arial" charset="0"/>
              <a:buChar char="•"/>
              <a:defRPr/>
            </a:pPr>
            <a:endParaRPr lang="en-US" sz="800" dirty="0">
              <a:latin typeface="Arial" pitchFamily="34" charset="0"/>
              <a:cs typeface="Arial" pitchFamily="34" charset="0"/>
            </a:endParaRPr>
          </a:p>
          <a:p>
            <a:pPr marL="0" indent="0">
              <a:buNone/>
              <a:defRPr/>
            </a:pPr>
            <a:r>
              <a:rPr lang="en-US" dirty="0">
                <a:latin typeface="Arial" pitchFamily="34" charset="0"/>
                <a:cs typeface="Arial" pitchFamily="34" charset="0"/>
              </a:rPr>
              <a:t>4. Year Round Residue on Soil Surface</a:t>
            </a:r>
          </a:p>
          <a:p>
            <a:pPr marL="0" indent="0">
              <a:buNone/>
              <a:defRPr/>
            </a:pPr>
            <a:endParaRPr lang="en-US" sz="800" dirty="0">
              <a:latin typeface="Arial" pitchFamily="34" charset="0"/>
              <a:cs typeface="Arial" pitchFamily="34" charset="0"/>
            </a:endParaRPr>
          </a:p>
          <a:p>
            <a:pPr marL="0" indent="0">
              <a:buNone/>
              <a:defRPr/>
            </a:pPr>
            <a:r>
              <a:rPr lang="en-US" dirty="0">
                <a:latin typeface="Arial" pitchFamily="34" charset="0"/>
                <a:cs typeface="Arial" pitchFamily="34" charset="0"/>
              </a:rPr>
              <a:t>5. Add livestock to the system</a:t>
            </a:r>
            <a:endParaRPr lang="en-US" dirty="0"/>
          </a:p>
        </p:txBody>
      </p:sp>
    </p:spTree>
    <p:extLst>
      <p:ext uri="{BB962C8B-B14F-4D97-AF65-F5344CB8AC3E}">
        <p14:creationId xmlns:p14="http://schemas.microsoft.com/office/powerpoint/2010/main" val="333356028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1297</Words>
  <Application>Microsoft Office PowerPoint</Application>
  <PresentationFormat>Widescreen</PresentationFormat>
  <Paragraphs>175</Paragraphs>
  <Slides>25</Slides>
  <Notes>10</Notes>
  <HiddenSlides>4</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25</vt:i4>
      </vt:variant>
    </vt:vector>
  </HeadingPairs>
  <TitlesOfParts>
    <vt:vector size="41" baseType="lpstr">
      <vt:lpstr>MS PGothic</vt:lpstr>
      <vt:lpstr>Arial</vt:lpstr>
      <vt:lpstr>Calibri</vt:lpstr>
      <vt:lpstr>Monotype Sorts</vt:lpstr>
      <vt:lpstr>Optima</vt:lpstr>
      <vt:lpstr>Skia</vt:lpstr>
      <vt:lpstr>Tahoma</vt:lpstr>
      <vt:lpstr>Times</vt:lpstr>
      <vt:lpstr>Times New Roman</vt:lpstr>
      <vt:lpstr>Wingdings</vt:lpstr>
      <vt:lpstr>Wingdings 2</vt:lpstr>
      <vt:lpstr>2_Office Theme</vt:lpstr>
      <vt:lpstr>3_Office Theme</vt:lpstr>
      <vt:lpstr>4_Office Theme</vt:lpstr>
      <vt:lpstr>5_Office Theme</vt:lpstr>
      <vt:lpstr>1_Default Design</vt:lpstr>
      <vt:lpstr>PowerPoint Presentation</vt:lpstr>
      <vt:lpstr>Soil Health/ Cover Crops</vt:lpstr>
      <vt:lpstr>Big Problems in Iowa Agriculture</vt:lpstr>
      <vt:lpstr>PowerPoint Presentation</vt:lpstr>
      <vt:lpstr>PowerPoint Presentation</vt:lpstr>
      <vt:lpstr>PowerPoint Presentation</vt:lpstr>
      <vt:lpstr>PowerPoint Presentation</vt:lpstr>
      <vt:lpstr>PowerPoint Presentation</vt:lpstr>
      <vt:lpstr>Cornerstones of Soil Health</vt:lpstr>
      <vt:lpstr>Mycorrhizae - Fungi</vt:lpstr>
      <vt:lpstr>www.mycorrhiza.eu/e/home-e</vt:lpstr>
      <vt:lpstr>Benefits of Using Cover Crops</vt:lpstr>
      <vt:lpstr>PowerPoint Presentation</vt:lpstr>
      <vt:lpstr>Rye Cover Crop Effect on Soil Quality in a Corn Silage System after 10 years </vt:lpstr>
      <vt:lpstr>Value of Soil Organic Matter</vt:lpstr>
      <vt:lpstr>Increased Organic Matter</vt:lpstr>
      <vt:lpstr>PowerPoint Presentation</vt:lpstr>
      <vt:lpstr>PowerPoint Presentation</vt:lpstr>
      <vt:lpstr>PowerPoint Presentation</vt:lpstr>
      <vt:lpstr>PowerPoint Presentation</vt:lpstr>
      <vt:lpstr>PowerPoint Presentation</vt:lpstr>
      <vt:lpstr>Fallow Syndrome</vt:lpstr>
      <vt:lpstr>When soil temp reaches. . .</vt:lpstr>
      <vt:lpstr>PowerPoint Presentation</vt:lpstr>
      <vt:lpstr>Soil Health and Cover crops</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Henderson, Michael - NRCS, Cherokee, IA</dc:creator>
  <cp:lastModifiedBy>Druhl, Cassie</cp:lastModifiedBy>
  <cp:revision>47</cp:revision>
  <cp:lastPrinted>2019-06-18T14:37:12Z</cp:lastPrinted>
  <dcterms:created xsi:type="dcterms:W3CDTF">2016-07-19T17:06:03Z</dcterms:created>
  <dcterms:modified xsi:type="dcterms:W3CDTF">2019-06-25T13:34:33Z</dcterms:modified>
</cp:coreProperties>
</file>