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9" r:id="rId5"/>
    <p:sldId id="270" r:id="rId6"/>
    <p:sldId id="271" r:id="rId7"/>
    <p:sldId id="258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inger, Justin - NRCS, Davenport, IA" initials="BJ-NDI" lastIdx="1" clrIdx="0">
    <p:extLst>
      <p:ext uri="{19B8F6BF-5375-455C-9EA6-DF929625EA0E}">
        <p15:presenceInfo xmlns:p15="http://schemas.microsoft.com/office/powerpoint/2012/main" userId="S-1-5-21-2443529608-3098792306-3041422421-655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17T13:42:50.391" idx="1">
    <p:pos x="6369" y="284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194B-62AF-4F02-B0D5-02707C8B754B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2DDF-0972-47D8-9485-78B2284EF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20,000 </a:t>
            </a:r>
            <a:r>
              <a:rPr lang="en-US" dirty="0" err="1"/>
              <a:t>ga</a:t>
            </a:r>
            <a:r>
              <a:rPr lang="en-US" dirty="0"/>
              <a:t>/acre = additional storage for ¾” rainfall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72DDF-0972-47D8-9485-78B2284EF9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D2546-6308-4F5C-AF32-5830F4F40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2494" y="803246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NRCS PRACTICES TO REDUCE SOIL EROSION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F62809-BA8B-41F9-B51D-AA0E43C5E4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48D8CD-3966-4A2A-9890-A4CD10765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REDUCE SOIL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5AF22D-187E-4093-9F64-C1BC3AD45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17" y="1333850"/>
            <a:ext cx="9801647" cy="5335398"/>
          </a:xfrm>
        </p:spPr>
        <p:txBody>
          <a:bodyPr/>
          <a:lstStyle/>
          <a:p>
            <a:r>
              <a:rPr lang="en-US" sz="2800" dirty="0"/>
              <a:t>Field scale management changes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Increase water storage in the soil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Examples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Cover crops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No-Till</a:t>
            </a:r>
          </a:p>
          <a:p>
            <a:pPr lvl="1">
              <a:spcBef>
                <a:spcPts val="60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F9EFCE-DD82-4CF0-B391-F02ABA90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476" y="1521872"/>
            <a:ext cx="2232002" cy="14388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1D748E-EF9B-449D-946B-DB86A9427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061" y="3547734"/>
            <a:ext cx="4343939" cy="29365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D04AAD-3431-4539-A7ED-B4D971105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802" y="3333217"/>
            <a:ext cx="5304791" cy="32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BBD6E-8262-4F60-A74D-AF4F96475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REDUCE SOIL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1197E3-FBD9-4B9F-ACF8-7AFBDDCE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9" y="1393794"/>
            <a:ext cx="9595913" cy="45174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800" dirty="0"/>
              <a:t>Establish stable areas for water to move through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Construct stabilized waterways 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Grassed waterway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Improve stream bank stability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Vegetated buffers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Riparian tree planting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Streambank stabilization projects- $$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CAE720-8F82-40B6-B42C-F61355CD9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464" y="2235978"/>
            <a:ext cx="3809180" cy="2637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8A0E02B-1C5E-4904-9E32-44A07D41F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365691"/>
            <a:ext cx="2894019" cy="23152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106045-678D-4D8F-8839-5775E2190E2F}"/>
              </a:ext>
            </a:extLst>
          </p:cNvPr>
          <p:cNvSpPr txBox="1"/>
          <p:nvPr/>
        </p:nvSpPr>
        <p:spPr>
          <a:xfrm>
            <a:off x="8646850" y="4888613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Grassed Waterway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F8E8F-2E98-4DAB-BA4D-EA66C69F9E11}"/>
              </a:ext>
            </a:extLst>
          </p:cNvPr>
          <p:cNvSpPr txBox="1"/>
          <p:nvPr/>
        </p:nvSpPr>
        <p:spPr>
          <a:xfrm>
            <a:off x="5555410" y="6311574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Stabilized Stream </a:t>
            </a:r>
            <a:r>
              <a:rPr lang="en-US" dirty="0" err="1"/>
              <a:t>Coridor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2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3885D2-CD22-48AC-B405-E64F5A29A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REDUCE SOIL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3494DF-387A-4176-B92F-2D320B11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885" y="1447060"/>
            <a:ext cx="9391727" cy="446416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Create water holding structures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Short term structures hold water back and release                                 it over a longer duration (24-48 hours)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Slowing water velocity reduces the sediment it                                        can carry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Urban-</a:t>
            </a:r>
          </a:p>
          <a:p>
            <a:pPr lvl="3">
              <a:spcBef>
                <a:spcPts val="600"/>
              </a:spcBef>
            </a:pPr>
            <a:r>
              <a:rPr lang="en-US" sz="1600" dirty="0"/>
              <a:t>water detention basin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Agricultural </a:t>
            </a:r>
          </a:p>
          <a:p>
            <a:pPr lvl="3">
              <a:spcBef>
                <a:spcPts val="600"/>
              </a:spcBef>
            </a:pPr>
            <a:r>
              <a:rPr lang="en-US" sz="1600" dirty="0"/>
              <a:t>Water &amp; Sediment control basin</a:t>
            </a:r>
          </a:p>
          <a:p>
            <a:pPr lvl="3">
              <a:spcBef>
                <a:spcPts val="600"/>
              </a:spcBef>
            </a:pPr>
            <a:r>
              <a:rPr lang="en-US" sz="1600" dirty="0"/>
              <a:t>Terraces</a:t>
            </a:r>
          </a:p>
          <a:p>
            <a:pPr marL="1371600" lvl="3" indent="0">
              <a:spcBef>
                <a:spcPts val="600"/>
              </a:spcBef>
              <a:buNone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1E9F73-4C3F-4D53-8307-578D6EEB9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11" y="1827837"/>
            <a:ext cx="2543175" cy="1800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DF8B95-4536-4B50-842E-472E8B8CDFB6}"/>
              </a:ext>
            </a:extLst>
          </p:cNvPr>
          <p:cNvSpPr txBox="1"/>
          <p:nvPr/>
        </p:nvSpPr>
        <p:spPr>
          <a:xfrm>
            <a:off x="10047575" y="3723445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Terrace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xmlns="" id="{2BD598F5-A35B-40B3-9CE0-146AC159DD63}"/>
              </a:ext>
            </a:extLst>
          </p:cNvPr>
          <p:cNvSpPr/>
          <p:nvPr/>
        </p:nvSpPr>
        <p:spPr>
          <a:xfrm rot="8063469">
            <a:off x="9330433" y="5630642"/>
            <a:ext cx="914400" cy="914400"/>
          </a:xfrm>
          <a:prstGeom prst="rtTriangl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A896287-2775-47D6-865B-6273FCBE09A7}"/>
              </a:ext>
            </a:extLst>
          </p:cNvPr>
          <p:cNvCxnSpPr>
            <a:cxnSpLocks/>
            <a:stCxn id="10" idx="4"/>
          </p:cNvCxnSpPr>
          <p:nvPr/>
        </p:nvCxnSpPr>
        <p:spPr>
          <a:xfrm flipH="1" flipV="1">
            <a:off x="4811697" y="5441300"/>
            <a:ext cx="4329394" cy="65341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E3599DA-4BAF-4E99-A3DD-34CCB1793391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6640497" y="5690586"/>
            <a:ext cx="2820430" cy="7742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EFCC5F6-AD05-4122-BF2C-8FBD3435C63C}"/>
              </a:ext>
            </a:extLst>
          </p:cNvPr>
          <p:cNvSpPr/>
          <p:nvPr/>
        </p:nvSpPr>
        <p:spPr>
          <a:xfrm>
            <a:off x="6755907" y="5681709"/>
            <a:ext cx="775026" cy="159798"/>
          </a:xfrm>
          <a:custGeom>
            <a:avLst/>
            <a:gdLst>
              <a:gd name="connsiteX0" fmla="*/ 0 w 775026"/>
              <a:gd name="connsiteY0" fmla="*/ 0 h 159798"/>
              <a:gd name="connsiteX1" fmla="*/ 106532 w 775026"/>
              <a:gd name="connsiteY1" fmla="*/ 8877 h 159798"/>
              <a:gd name="connsiteX2" fmla="*/ 195309 w 775026"/>
              <a:gd name="connsiteY2" fmla="*/ 26633 h 159798"/>
              <a:gd name="connsiteX3" fmla="*/ 266330 w 775026"/>
              <a:gd name="connsiteY3" fmla="*/ 35510 h 159798"/>
              <a:gd name="connsiteX4" fmla="*/ 186431 w 775026"/>
              <a:gd name="connsiteY4" fmla="*/ 44388 h 159798"/>
              <a:gd name="connsiteX5" fmla="*/ 346229 w 775026"/>
              <a:gd name="connsiteY5" fmla="*/ 53266 h 159798"/>
              <a:gd name="connsiteX6" fmla="*/ 284085 w 775026"/>
              <a:gd name="connsiteY6" fmla="*/ 44388 h 159798"/>
              <a:gd name="connsiteX7" fmla="*/ 159798 w 775026"/>
              <a:gd name="connsiteY7" fmla="*/ 26633 h 159798"/>
              <a:gd name="connsiteX8" fmla="*/ 124287 w 775026"/>
              <a:gd name="connsiteY8" fmla="*/ 17755 h 159798"/>
              <a:gd name="connsiteX9" fmla="*/ 97654 w 775026"/>
              <a:gd name="connsiteY9" fmla="*/ 8877 h 159798"/>
              <a:gd name="connsiteX10" fmla="*/ 186431 w 775026"/>
              <a:gd name="connsiteY10" fmla="*/ 53266 h 159798"/>
              <a:gd name="connsiteX11" fmla="*/ 248575 w 775026"/>
              <a:gd name="connsiteY11" fmla="*/ 62143 h 159798"/>
              <a:gd name="connsiteX12" fmla="*/ 230819 w 775026"/>
              <a:gd name="connsiteY12" fmla="*/ 44388 h 159798"/>
              <a:gd name="connsiteX13" fmla="*/ 195309 w 775026"/>
              <a:gd name="connsiteY13" fmla="*/ 35510 h 159798"/>
              <a:gd name="connsiteX14" fmla="*/ 275208 w 775026"/>
              <a:gd name="connsiteY14" fmla="*/ 44388 h 159798"/>
              <a:gd name="connsiteX15" fmla="*/ 372862 w 775026"/>
              <a:gd name="connsiteY15" fmla="*/ 62143 h 159798"/>
              <a:gd name="connsiteX16" fmla="*/ 399495 w 775026"/>
              <a:gd name="connsiteY16" fmla="*/ 71021 h 159798"/>
              <a:gd name="connsiteX17" fmla="*/ 363984 w 775026"/>
              <a:gd name="connsiteY17" fmla="*/ 62143 h 159798"/>
              <a:gd name="connsiteX18" fmla="*/ 435006 w 775026"/>
              <a:gd name="connsiteY18" fmla="*/ 88776 h 159798"/>
              <a:gd name="connsiteX19" fmla="*/ 470516 w 775026"/>
              <a:gd name="connsiteY19" fmla="*/ 79899 h 159798"/>
              <a:gd name="connsiteX20" fmla="*/ 399495 w 775026"/>
              <a:gd name="connsiteY20" fmla="*/ 53266 h 159798"/>
              <a:gd name="connsiteX21" fmla="*/ 319596 w 775026"/>
              <a:gd name="connsiteY21" fmla="*/ 8877 h 159798"/>
              <a:gd name="connsiteX22" fmla="*/ 284085 w 775026"/>
              <a:gd name="connsiteY22" fmla="*/ 0 h 159798"/>
              <a:gd name="connsiteX23" fmla="*/ 310718 w 775026"/>
              <a:gd name="connsiteY23" fmla="*/ 8877 h 159798"/>
              <a:gd name="connsiteX24" fmla="*/ 381740 w 775026"/>
              <a:gd name="connsiteY24" fmla="*/ 26633 h 159798"/>
              <a:gd name="connsiteX25" fmla="*/ 417250 w 775026"/>
              <a:gd name="connsiteY25" fmla="*/ 35510 h 159798"/>
              <a:gd name="connsiteX26" fmla="*/ 470516 w 775026"/>
              <a:gd name="connsiteY26" fmla="*/ 53266 h 159798"/>
              <a:gd name="connsiteX27" fmla="*/ 585926 w 775026"/>
              <a:gd name="connsiteY27" fmla="*/ 71021 h 159798"/>
              <a:gd name="connsiteX28" fmla="*/ 523782 w 775026"/>
              <a:gd name="connsiteY28" fmla="*/ 79899 h 159798"/>
              <a:gd name="connsiteX29" fmla="*/ 559293 w 775026"/>
              <a:gd name="connsiteY29" fmla="*/ 88776 h 159798"/>
              <a:gd name="connsiteX30" fmla="*/ 470516 w 775026"/>
              <a:gd name="connsiteY30" fmla="*/ 79899 h 159798"/>
              <a:gd name="connsiteX31" fmla="*/ 328474 w 775026"/>
              <a:gd name="connsiteY31" fmla="*/ 88776 h 159798"/>
              <a:gd name="connsiteX32" fmla="*/ 248575 w 775026"/>
              <a:gd name="connsiteY32" fmla="*/ 62143 h 159798"/>
              <a:gd name="connsiteX33" fmla="*/ 221942 w 775026"/>
              <a:gd name="connsiteY33" fmla="*/ 53266 h 159798"/>
              <a:gd name="connsiteX34" fmla="*/ 204186 w 775026"/>
              <a:gd name="connsiteY34" fmla="*/ 35510 h 159798"/>
              <a:gd name="connsiteX35" fmla="*/ 115410 w 775026"/>
              <a:gd name="connsiteY35" fmla="*/ 8877 h 159798"/>
              <a:gd name="connsiteX36" fmla="*/ 221942 w 775026"/>
              <a:gd name="connsiteY36" fmla="*/ 26633 h 159798"/>
              <a:gd name="connsiteX37" fmla="*/ 284085 w 775026"/>
              <a:gd name="connsiteY37" fmla="*/ 35510 h 159798"/>
              <a:gd name="connsiteX38" fmla="*/ 221942 w 775026"/>
              <a:gd name="connsiteY38" fmla="*/ 53266 h 159798"/>
              <a:gd name="connsiteX39" fmla="*/ 248575 w 775026"/>
              <a:gd name="connsiteY39" fmla="*/ 62143 h 159798"/>
              <a:gd name="connsiteX40" fmla="*/ 284085 w 775026"/>
              <a:gd name="connsiteY40" fmla="*/ 71021 h 159798"/>
              <a:gd name="connsiteX41" fmla="*/ 461639 w 775026"/>
              <a:gd name="connsiteY41" fmla="*/ 97654 h 159798"/>
              <a:gd name="connsiteX42" fmla="*/ 585926 w 775026"/>
              <a:gd name="connsiteY42" fmla="*/ 115409 h 159798"/>
              <a:gd name="connsiteX43" fmla="*/ 612559 w 775026"/>
              <a:gd name="connsiteY43" fmla="*/ 124287 h 159798"/>
              <a:gd name="connsiteX44" fmla="*/ 674703 w 775026"/>
              <a:gd name="connsiteY44" fmla="*/ 142042 h 159798"/>
              <a:gd name="connsiteX45" fmla="*/ 656947 w 775026"/>
              <a:gd name="connsiteY45" fmla="*/ 115409 h 159798"/>
              <a:gd name="connsiteX46" fmla="*/ 621437 w 775026"/>
              <a:gd name="connsiteY46" fmla="*/ 97654 h 159798"/>
              <a:gd name="connsiteX47" fmla="*/ 514905 w 775026"/>
              <a:gd name="connsiteY47" fmla="*/ 79899 h 159798"/>
              <a:gd name="connsiteX48" fmla="*/ 603681 w 775026"/>
              <a:gd name="connsiteY48" fmla="*/ 115409 h 159798"/>
              <a:gd name="connsiteX49" fmla="*/ 630314 w 775026"/>
              <a:gd name="connsiteY49" fmla="*/ 124287 h 159798"/>
              <a:gd name="connsiteX50" fmla="*/ 701336 w 775026"/>
              <a:gd name="connsiteY50" fmla="*/ 159798 h 159798"/>
              <a:gd name="connsiteX51" fmla="*/ 674703 w 775026"/>
              <a:gd name="connsiteY51" fmla="*/ 142042 h 159798"/>
              <a:gd name="connsiteX52" fmla="*/ 621437 w 775026"/>
              <a:gd name="connsiteY52" fmla="*/ 133165 h 159798"/>
              <a:gd name="connsiteX53" fmla="*/ 585926 w 775026"/>
              <a:gd name="connsiteY53" fmla="*/ 124287 h 159798"/>
              <a:gd name="connsiteX54" fmla="*/ 603681 w 775026"/>
              <a:gd name="connsiteY54" fmla="*/ 88776 h 159798"/>
              <a:gd name="connsiteX55" fmla="*/ 559293 w 775026"/>
              <a:gd name="connsiteY55" fmla="*/ 71021 h 159798"/>
              <a:gd name="connsiteX56" fmla="*/ 523782 w 775026"/>
              <a:gd name="connsiteY56" fmla="*/ 62143 h 159798"/>
              <a:gd name="connsiteX57" fmla="*/ 470516 w 775026"/>
              <a:gd name="connsiteY57" fmla="*/ 44388 h 159798"/>
              <a:gd name="connsiteX58" fmla="*/ 559293 w 775026"/>
              <a:gd name="connsiteY58" fmla="*/ 62143 h 159798"/>
              <a:gd name="connsiteX59" fmla="*/ 585926 w 775026"/>
              <a:gd name="connsiteY59" fmla="*/ 71021 h 159798"/>
              <a:gd name="connsiteX60" fmla="*/ 612559 w 775026"/>
              <a:gd name="connsiteY60" fmla="*/ 88776 h 159798"/>
              <a:gd name="connsiteX61" fmla="*/ 683580 w 775026"/>
              <a:gd name="connsiteY61" fmla="*/ 97654 h 159798"/>
              <a:gd name="connsiteX62" fmla="*/ 745724 w 775026"/>
              <a:gd name="connsiteY62" fmla="*/ 115409 h 159798"/>
              <a:gd name="connsiteX63" fmla="*/ 736846 w 775026"/>
              <a:gd name="connsiteY63" fmla="*/ 150920 h 159798"/>
              <a:gd name="connsiteX64" fmla="*/ 648070 w 775026"/>
              <a:gd name="connsiteY64" fmla="*/ 133165 h 159798"/>
              <a:gd name="connsiteX65" fmla="*/ 648070 w 775026"/>
              <a:gd name="connsiteY65" fmla="*/ 124287 h 15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775026" h="159798">
                <a:moveTo>
                  <a:pt x="0" y="0"/>
                </a:moveTo>
                <a:cubicBezTo>
                  <a:pt x="35511" y="2959"/>
                  <a:pt x="71225" y="4062"/>
                  <a:pt x="106532" y="8877"/>
                </a:cubicBezTo>
                <a:cubicBezTo>
                  <a:pt x="136434" y="12954"/>
                  <a:pt x="165364" y="22890"/>
                  <a:pt x="195309" y="26633"/>
                </a:cubicBezTo>
                <a:lnTo>
                  <a:pt x="266330" y="35510"/>
                </a:lnTo>
                <a:cubicBezTo>
                  <a:pt x="239697" y="38469"/>
                  <a:pt x="160272" y="38575"/>
                  <a:pt x="186431" y="44388"/>
                </a:cubicBezTo>
                <a:cubicBezTo>
                  <a:pt x="238509" y="55961"/>
                  <a:pt x="292881" y="53266"/>
                  <a:pt x="346229" y="53266"/>
                </a:cubicBezTo>
                <a:cubicBezTo>
                  <a:pt x="367154" y="53266"/>
                  <a:pt x="304800" y="47347"/>
                  <a:pt x="284085" y="44388"/>
                </a:cubicBezTo>
                <a:cubicBezTo>
                  <a:pt x="219947" y="23008"/>
                  <a:pt x="289463" y="43921"/>
                  <a:pt x="159798" y="26633"/>
                </a:cubicBezTo>
                <a:cubicBezTo>
                  <a:pt x="147704" y="25020"/>
                  <a:pt x="136019" y="21107"/>
                  <a:pt x="124287" y="17755"/>
                </a:cubicBezTo>
                <a:cubicBezTo>
                  <a:pt x="115289" y="15184"/>
                  <a:pt x="91037" y="2260"/>
                  <a:pt x="97654" y="8877"/>
                </a:cubicBezTo>
                <a:cubicBezTo>
                  <a:pt x="127042" y="38265"/>
                  <a:pt x="149676" y="46583"/>
                  <a:pt x="186431" y="53266"/>
                </a:cubicBezTo>
                <a:cubicBezTo>
                  <a:pt x="207018" y="57009"/>
                  <a:pt x="227860" y="59184"/>
                  <a:pt x="248575" y="62143"/>
                </a:cubicBezTo>
                <a:cubicBezTo>
                  <a:pt x="242656" y="56225"/>
                  <a:pt x="238305" y="48131"/>
                  <a:pt x="230819" y="44388"/>
                </a:cubicBezTo>
                <a:cubicBezTo>
                  <a:pt x="219906" y="38932"/>
                  <a:pt x="183108" y="35510"/>
                  <a:pt x="195309" y="35510"/>
                </a:cubicBezTo>
                <a:cubicBezTo>
                  <a:pt x="222106" y="35510"/>
                  <a:pt x="248575" y="41429"/>
                  <a:pt x="275208" y="44388"/>
                </a:cubicBezTo>
                <a:cubicBezTo>
                  <a:pt x="336287" y="64748"/>
                  <a:pt x="262440" y="42067"/>
                  <a:pt x="372862" y="62143"/>
                </a:cubicBezTo>
                <a:cubicBezTo>
                  <a:pt x="382069" y="63817"/>
                  <a:pt x="408853" y="71021"/>
                  <a:pt x="399495" y="71021"/>
                </a:cubicBezTo>
                <a:cubicBezTo>
                  <a:pt x="387294" y="71021"/>
                  <a:pt x="353071" y="56686"/>
                  <a:pt x="363984" y="62143"/>
                </a:cubicBezTo>
                <a:cubicBezTo>
                  <a:pt x="410408" y="85356"/>
                  <a:pt x="386656" y="76689"/>
                  <a:pt x="435006" y="88776"/>
                </a:cubicBezTo>
                <a:cubicBezTo>
                  <a:pt x="446843" y="85817"/>
                  <a:pt x="470516" y="92100"/>
                  <a:pt x="470516" y="79899"/>
                </a:cubicBezTo>
                <a:cubicBezTo>
                  <a:pt x="470516" y="68291"/>
                  <a:pt x="405044" y="54653"/>
                  <a:pt x="399495" y="53266"/>
                </a:cubicBezTo>
                <a:cubicBezTo>
                  <a:pt x="351810" y="21476"/>
                  <a:pt x="360611" y="20595"/>
                  <a:pt x="319596" y="8877"/>
                </a:cubicBezTo>
                <a:cubicBezTo>
                  <a:pt x="307864" y="5525"/>
                  <a:pt x="296286" y="0"/>
                  <a:pt x="284085" y="0"/>
                </a:cubicBezTo>
                <a:cubicBezTo>
                  <a:pt x="274727" y="0"/>
                  <a:pt x="301690" y="6415"/>
                  <a:pt x="310718" y="8877"/>
                </a:cubicBezTo>
                <a:cubicBezTo>
                  <a:pt x="334261" y="15298"/>
                  <a:pt x="358066" y="20714"/>
                  <a:pt x="381740" y="26633"/>
                </a:cubicBezTo>
                <a:cubicBezTo>
                  <a:pt x="393577" y="29592"/>
                  <a:pt x="405675" y="31652"/>
                  <a:pt x="417250" y="35510"/>
                </a:cubicBezTo>
                <a:cubicBezTo>
                  <a:pt x="435005" y="41429"/>
                  <a:pt x="452164" y="49596"/>
                  <a:pt x="470516" y="53266"/>
                </a:cubicBezTo>
                <a:cubicBezTo>
                  <a:pt x="538300" y="66822"/>
                  <a:pt x="499932" y="60271"/>
                  <a:pt x="585926" y="71021"/>
                </a:cubicBezTo>
                <a:cubicBezTo>
                  <a:pt x="565211" y="73980"/>
                  <a:pt x="541193" y="68292"/>
                  <a:pt x="523782" y="79899"/>
                </a:cubicBezTo>
                <a:cubicBezTo>
                  <a:pt x="513630" y="86667"/>
                  <a:pt x="571494" y="88776"/>
                  <a:pt x="559293" y="88776"/>
                </a:cubicBezTo>
                <a:cubicBezTo>
                  <a:pt x="529553" y="88776"/>
                  <a:pt x="500108" y="82858"/>
                  <a:pt x="470516" y="79899"/>
                </a:cubicBezTo>
                <a:cubicBezTo>
                  <a:pt x="423169" y="82858"/>
                  <a:pt x="375865" y="90930"/>
                  <a:pt x="328474" y="88776"/>
                </a:cubicBezTo>
                <a:cubicBezTo>
                  <a:pt x="328468" y="88776"/>
                  <a:pt x="261894" y="66583"/>
                  <a:pt x="248575" y="62143"/>
                </a:cubicBezTo>
                <a:lnTo>
                  <a:pt x="221942" y="53266"/>
                </a:lnTo>
                <a:cubicBezTo>
                  <a:pt x="216023" y="47347"/>
                  <a:pt x="211673" y="39253"/>
                  <a:pt x="204186" y="35510"/>
                </a:cubicBezTo>
                <a:cubicBezTo>
                  <a:pt x="182576" y="24705"/>
                  <a:pt x="140894" y="15248"/>
                  <a:pt x="115410" y="8877"/>
                </a:cubicBezTo>
                <a:cubicBezTo>
                  <a:pt x="44859" y="32394"/>
                  <a:pt x="87580" y="14419"/>
                  <a:pt x="221942" y="26633"/>
                </a:cubicBezTo>
                <a:cubicBezTo>
                  <a:pt x="242781" y="28527"/>
                  <a:pt x="263371" y="32551"/>
                  <a:pt x="284085" y="35510"/>
                </a:cubicBezTo>
                <a:cubicBezTo>
                  <a:pt x="348190" y="56879"/>
                  <a:pt x="290605" y="33648"/>
                  <a:pt x="221942" y="53266"/>
                </a:cubicBezTo>
                <a:cubicBezTo>
                  <a:pt x="212944" y="55837"/>
                  <a:pt x="239577" y="59572"/>
                  <a:pt x="248575" y="62143"/>
                </a:cubicBezTo>
                <a:cubicBezTo>
                  <a:pt x="260307" y="65495"/>
                  <a:pt x="272399" y="67515"/>
                  <a:pt x="284085" y="71021"/>
                </a:cubicBezTo>
                <a:cubicBezTo>
                  <a:pt x="390265" y="102875"/>
                  <a:pt x="288699" y="85301"/>
                  <a:pt x="461639" y="97654"/>
                </a:cubicBezTo>
                <a:cubicBezTo>
                  <a:pt x="503068" y="103572"/>
                  <a:pt x="546224" y="102175"/>
                  <a:pt x="585926" y="115409"/>
                </a:cubicBezTo>
                <a:cubicBezTo>
                  <a:pt x="594804" y="118368"/>
                  <a:pt x="603561" y="121716"/>
                  <a:pt x="612559" y="124287"/>
                </a:cubicBezTo>
                <a:cubicBezTo>
                  <a:pt x="690617" y="146590"/>
                  <a:pt x="610826" y="120751"/>
                  <a:pt x="674703" y="142042"/>
                </a:cubicBezTo>
                <a:cubicBezTo>
                  <a:pt x="668784" y="133164"/>
                  <a:pt x="665144" y="122240"/>
                  <a:pt x="656947" y="115409"/>
                </a:cubicBezTo>
                <a:cubicBezTo>
                  <a:pt x="646780" y="106937"/>
                  <a:pt x="633828" y="102301"/>
                  <a:pt x="621437" y="97654"/>
                </a:cubicBezTo>
                <a:cubicBezTo>
                  <a:pt x="592106" y="86655"/>
                  <a:pt x="540691" y="83122"/>
                  <a:pt x="514905" y="79899"/>
                </a:cubicBezTo>
                <a:cubicBezTo>
                  <a:pt x="636136" y="120309"/>
                  <a:pt x="512251" y="76224"/>
                  <a:pt x="603681" y="115409"/>
                </a:cubicBezTo>
                <a:cubicBezTo>
                  <a:pt x="612282" y="119095"/>
                  <a:pt x="621944" y="120102"/>
                  <a:pt x="630314" y="124287"/>
                </a:cubicBezTo>
                <a:cubicBezTo>
                  <a:pt x="654421" y="136341"/>
                  <a:pt x="670618" y="159798"/>
                  <a:pt x="701336" y="159798"/>
                </a:cubicBezTo>
                <a:cubicBezTo>
                  <a:pt x="712006" y="159798"/>
                  <a:pt x="684825" y="145416"/>
                  <a:pt x="674703" y="142042"/>
                </a:cubicBezTo>
                <a:cubicBezTo>
                  <a:pt x="657627" y="136350"/>
                  <a:pt x="639088" y="136695"/>
                  <a:pt x="621437" y="133165"/>
                </a:cubicBezTo>
                <a:cubicBezTo>
                  <a:pt x="609473" y="130772"/>
                  <a:pt x="597763" y="127246"/>
                  <a:pt x="585926" y="124287"/>
                </a:cubicBezTo>
                <a:cubicBezTo>
                  <a:pt x="646468" y="104107"/>
                  <a:pt x="659665" y="113658"/>
                  <a:pt x="603681" y="88776"/>
                </a:cubicBezTo>
                <a:cubicBezTo>
                  <a:pt x="589119" y="82304"/>
                  <a:pt x="574411" y="76060"/>
                  <a:pt x="559293" y="71021"/>
                </a:cubicBezTo>
                <a:cubicBezTo>
                  <a:pt x="547718" y="67163"/>
                  <a:pt x="535469" y="65649"/>
                  <a:pt x="523782" y="62143"/>
                </a:cubicBezTo>
                <a:cubicBezTo>
                  <a:pt x="505856" y="56765"/>
                  <a:pt x="452164" y="40718"/>
                  <a:pt x="470516" y="44388"/>
                </a:cubicBezTo>
                <a:cubicBezTo>
                  <a:pt x="500108" y="50306"/>
                  <a:pt x="529887" y="55357"/>
                  <a:pt x="559293" y="62143"/>
                </a:cubicBezTo>
                <a:cubicBezTo>
                  <a:pt x="568411" y="64247"/>
                  <a:pt x="577556" y="66836"/>
                  <a:pt x="585926" y="71021"/>
                </a:cubicBezTo>
                <a:cubicBezTo>
                  <a:pt x="595469" y="75793"/>
                  <a:pt x="602265" y="85969"/>
                  <a:pt x="612559" y="88776"/>
                </a:cubicBezTo>
                <a:cubicBezTo>
                  <a:pt x="635576" y="95053"/>
                  <a:pt x="660047" y="93732"/>
                  <a:pt x="683580" y="97654"/>
                </a:cubicBezTo>
                <a:cubicBezTo>
                  <a:pt x="705870" y="101369"/>
                  <a:pt x="724618" y="108374"/>
                  <a:pt x="745724" y="115409"/>
                </a:cubicBezTo>
                <a:cubicBezTo>
                  <a:pt x="764417" y="127872"/>
                  <a:pt x="805406" y="144065"/>
                  <a:pt x="736846" y="150920"/>
                </a:cubicBezTo>
                <a:cubicBezTo>
                  <a:pt x="721301" y="152474"/>
                  <a:pt x="667317" y="137977"/>
                  <a:pt x="648070" y="133165"/>
                </a:cubicBezTo>
                <a:cubicBezTo>
                  <a:pt x="683125" y="121480"/>
                  <a:pt x="684061" y="124287"/>
                  <a:pt x="648070" y="1242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3BBF06-5B6C-4FA1-A897-A2C04149403C}"/>
              </a:ext>
            </a:extLst>
          </p:cNvPr>
          <p:cNvSpPr txBox="1"/>
          <p:nvPr/>
        </p:nvSpPr>
        <p:spPr>
          <a:xfrm>
            <a:off x="10086045" y="5557034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Terrace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BBB91E-80F6-49DC-A88F-066E4550E98B}"/>
              </a:ext>
            </a:extLst>
          </p:cNvPr>
          <p:cNvSpPr txBox="1"/>
          <p:nvPr/>
        </p:nvSpPr>
        <p:spPr>
          <a:xfrm>
            <a:off x="8050712" y="4928752"/>
            <a:ext cx="3084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Level during rainfall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521A75E8-D806-4458-ADDF-4794EF445EB8}"/>
              </a:ext>
            </a:extLst>
          </p:cNvPr>
          <p:cNvCxnSpPr>
            <a:cxnSpLocks/>
            <a:stCxn id="20" idx="1"/>
          </p:cNvCxnSpPr>
          <p:nvPr/>
        </p:nvCxnSpPr>
        <p:spPr>
          <a:xfrm>
            <a:off x="8050712" y="5113418"/>
            <a:ext cx="19942" cy="568291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91D0E4A-B001-427D-999C-482EAF0E3922}"/>
              </a:ext>
            </a:extLst>
          </p:cNvPr>
          <p:cNvSpPr txBox="1"/>
          <p:nvPr/>
        </p:nvSpPr>
        <p:spPr>
          <a:xfrm>
            <a:off x="5078027" y="6267635"/>
            <a:ext cx="2228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Trapped sediment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E398FB56-D8A0-4FFF-8921-1607187F75A3}"/>
              </a:ext>
            </a:extLst>
          </p:cNvPr>
          <p:cNvCxnSpPr>
            <a:cxnSpLocks/>
            <a:endCxn id="18" idx="53"/>
          </p:cNvCxnSpPr>
          <p:nvPr/>
        </p:nvCxnSpPr>
        <p:spPr>
          <a:xfrm flipV="1">
            <a:off x="7077464" y="5805996"/>
            <a:ext cx="264369" cy="461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8F33B47-ACF9-4D02-879C-FD2D8BDBFAC6}"/>
              </a:ext>
            </a:extLst>
          </p:cNvPr>
          <p:cNvCxnSpPr>
            <a:cxnSpLocks/>
            <a:endCxn id="10" idx="4"/>
          </p:cNvCxnSpPr>
          <p:nvPr/>
        </p:nvCxnSpPr>
        <p:spPr>
          <a:xfrm>
            <a:off x="9141091" y="5584054"/>
            <a:ext cx="0" cy="510659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20FA0A3-FC19-4DC8-8EF7-5C328AA8E92F}"/>
              </a:ext>
            </a:extLst>
          </p:cNvPr>
          <p:cNvSpPr txBox="1"/>
          <p:nvPr/>
        </p:nvSpPr>
        <p:spPr>
          <a:xfrm>
            <a:off x="8341775" y="640180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Inlet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9D421E25-7CE3-4094-9C22-7E246209D6D3}"/>
              </a:ext>
            </a:extLst>
          </p:cNvPr>
          <p:cNvCxnSpPr>
            <a:cxnSpLocks/>
          </p:cNvCxnSpPr>
          <p:nvPr/>
        </p:nvCxnSpPr>
        <p:spPr>
          <a:xfrm flipV="1">
            <a:off x="8708164" y="6134059"/>
            <a:ext cx="328669" cy="3182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50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7A23C-EDEC-4E91-94DF-D7474C9BF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REDUCE SOIL EROSION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1C416-5BF7-4E8F-9117-3C2737924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960" y="1411550"/>
            <a:ext cx="9648652" cy="4499672"/>
          </a:xfrm>
        </p:spPr>
        <p:txBody>
          <a:bodyPr/>
          <a:lstStyle/>
          <a:p>
            <a:r>
              <a:rPr lang="en-US" sz="2800" dirty="0"/>
              <a:t>Construct Grade Stabilization Structures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Water impounding grade stabilization                                                         structures back water over the unstable grade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Farm Ponds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Structures can be built to armor the area of                                       erosion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Rock Chutes</a:t>
            </a:r>
          </a:p>
          <a:p>
            <a:pPr lvl="2">
              <a:spcBef>
                <a:spcPts val="600"/>
              </a:spcBef>
            </a:pPr>
            <a:r>
              <a:rPr lang="en-US" sz="1800" dirty="0"/>
              <a:t>Fabric lined chutes</a:t>
            </a:r>
          </a:p>
          <a:p>
            <a:pPr lvl="2">
              <a:spcBef>
                <a:spcPts val="600"/>
              </a:spcBef>
            </a:pPr>
            <a:endParaRPr lang="en-US" sz="1800" dirty="0"/>
          </a:p>
          <a:p>
            <a:pPr lvl="1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DBCD9A-15EF-4664-A5DA-1B2107F5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345" y="1965728"/>
            <a:ext cx="3283390" cy="1846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D412E2-8EF2-4696-BF58-5C3D386E96D9}"/>
              </a:ext>
            </a:extLst>
          </p:cNvPr>
          <p:cNvSpPr txBox="1"/>
          <p:nvPr/>
        </p:nvSpPr>
        <p:spPr>
          <a:xfrm>
            <a:off x="8504081" y="3873363"/>
            <a:ext cx="379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Headcut</a:t>
            </a:r>
            <a:r>
              <a:rPr lang="en-US" dirty="0"/>
              <a:t> formed from water </a:t>
            </a:r>
          </a:p>
          <a:p>
            <a:r>
              <a:rPr lang="en-US" dirty="0"/>
              <a:t>moving over an unstable grade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704D74-4504-410B-90B4-E94EEFAEF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9" t="1419"/>
          <a:stretch/>
        </p:blipFill>
        <p:spPr>
          <a:xfrm>
            <a:off x="6267634" y="4700964"/>
            <a:ext cx="2662805" cy="1985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B4060B-AC37-4806-BD2F-56DC9FD342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15" t="1723" r="27956" b="28881"/>
          <a:stretch/>
        </p:blipFill>
        <p:spPr>
          <a:xfrm>
            <a:off x="1439500" y="4700964"/>
            <a:ext cx="4213444" cy="1957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537BF22-5AB8-4A4F-B288-896F139C65EE}"/>
              </a:ext>
            </a:extLst>
          </p:cNvPr>
          <p:cNvSpPr txBox="1"/>
          <p:nvPr/>
        </p:nvSpPr>
        <p:spPr>
          <a:xfrm>
            <a:off x="1528277" y="433502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Farm Pond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250433-2A07-4912-B8E6-54BA75CF9B7A}"/>
              </a:ext>
            </a:extLst>
          </p:cNvPr>
          <p:cNvSpPr txBox="1"/>
          <p:nvPr/>
        </p:nvSpPr>
        <p:spPr>
          <a:xfrm>
            <a:off x="6267634" y="433163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Rock Chute</a:t>
            </a:r>
          </a:p>
        </p:txBody>
      </p:sp>
    </p:spTree>
    <p:extLst>
      <p:ext uri="{BB962C8B-B14F-4D97-AF65-F5344CB8AC3E}">
        <p14:creationId xmlns:p14="http://schemas.microsoft.com/office/powerpoint/2010/main" val="385507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4A650-4065-468A-8DC5-D9784189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PROCESS FOR SELECTING EROSION CONTROL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D9DCB1-41DC-475B-B350-6F7C13E76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Determine the underlying cause of the erosion</a:t>
            </a:r>
          </a:p>
          <a:p>
            <a:pPr lvl="1"/>
            <a:r>
              <a:rPr lang="en-US" sz="2200" dirty="0"/>
              <a:t>Why has the erosion taken place?</a:t>
            </a:r>
          </a:p>
          <a:p>
            <a:pPr lvl="1"/>
            <a:r>
              <a:rPr lang="en-US" sz="2200" dirty="0"/>
              <a:t>What type of erosion is occurring</a:t>
            </a:r>
          </a:p>
          <a:p>
            <a:r>
              <a:rPr lang="en-US" sz="2400" dirty="0"/>
              <a:t>Understand the Landowner’s goals and management system</a:t>
            </a:r>
          </a:p>
          <a:p>
            <a:pPr lvl="1"/>
            <a:r>
              <a:rPr lang="en-US" sz="2200" dirty="0"/>
              <a:t>Equipment sizes </a:t>
            </a:r>
          </a:p>
          <a:p>
            <a:pPr lvl="1"/>
            <a:r>
              <a:rPr lang="en-US" sz="2200" dirty="0"/>
              <a:t>Management preferences</a:t>
            </a:r>
          </a:p>
        </p:txBody>
      </p:sp>
    </p:spTree>
    <p:extLst>
      <p:ext uri="{BB962C8B-B14F-4D97-AF65-F5344CB8AC3E}">
        <p14:creationId xmlns:p14="http://schemas.microsoft.com/office/powerpoint/2010/main" val="279753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C3A0B-A22C-48E3-866C-8A94AE361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328" y="244145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PROCESS FOR DESIGNING EROSION CONTROL PRACTICES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EEBF56-1818-4FD4-95BA-5A574057A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215" y="1409155"/>
            <a:ext cx="4935785" cy="528995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8FF02EB-8A8B-4423-B6BB-27FDD7BD1D9E}"/>
              </a:ext>
            </a:extLst>
          </p:cNvPr>
          <p:cNvSpPr txBox="1">
            <a:spLocks/>
          </p:cNvSpPr>
          <p:nvPr/>
        </p:nvSpPr>
        <p:spPr>
          <a:xfrm>
            <a:off x="1195992" y="1735234"/>
            <a:ext cx="6060223" cy="433709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Landscape factors in structure design</a:t>
            </a:r>
          </a:p>
          <a:p>
            <a:pPr lvl="1"/>
            <a:r>
              <a:rPr lang="en-US" sz="2200" dirty="0"/>
              <a:t>Watershed length and slope</a:t>
            </a:r>
          </a:p>
          <a:p>
            <a:pPr lvl="1"/>
            <a:r>
              <a:rPr lang="en-US" sz="2200" dirty="0"/>
              <a:t>Soil type</a:t>
            </a:r>
          </a:p>
          <a:p>
            <a:pPr lvl="1"/>
            <a:r>
              <a:rPr lang="en-US" sz="2200" dirty="0"/>
              <a:t>Land use/ management</a:t>
            </a:r>
          </a:p>
          <a:p>
            <a:pPr lvl="2"/>
            <a:r>
              <a:rPr lang="en-US" sz="2000" dirty="0"/>
              <a:t>Sediment loss</a:t>
            </a:r>
          </a:p>
          <a:p>
            <a:r>
              <a:rPr lang="en-US" sz="2400" dirty="0"/>
              <a:t>Environmental factors in structure design</a:t>
            </a:r>
          </a:p>
          <a:p>
            <a:pPr lvl="1"/>
            <a:r>
              <a:rPr lang="en-US" sz="2200" dirty="0"/>
              <a:t>Rainfall amount </a:t>
            </a:r>
          </a:p>
          <a:p>
            <a:pPr lvl="1"/>
            <a:r>
              <a:rPr lang="en-US" sz="2200" dirty="0"/>
              <a:t>Rainfall duration</a:t>
            </a:r>
          </a:p>
          <a:p>
            <a:pPr lvl="1"/>
            <a:r>
              <a:rPr lang="en-US" sz="2200" dirty="0"/>
              <a:t>Most designs are based on a 4.5 inch rainfall event over 24 hours</a:t>
            </a:r>
          </a:p>
        </p:txBody>
      </p:sp>
    </p:spTree>
    <p:extLst>
      <p:ext uri="{BB962C8B-B14F-4D97-AF65-F5344CB8AC3E}">
        <p14:creationId xmlns:p14="http://schemas.microsoft.com/office/powerpoint/2010/main" val="281476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94AD0E-A7AE-4076-BB72-0C8BB87B9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2010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1B7351-FA4B-44C7-A97C-36450185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85" y="1187249"/>
            <a:ext cx="7533258" cy="53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2764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894</TotalTime>
  <Words>259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Wisp</vt:lpstr>
      <vt:lpstr>NRCS PRACTICES TO REDUCE SOIL EROSION</vt:lpstr>
      <vt:lpstr>PATHWAYS TO REDUCE SOIL EROSION</vt:lpstr>
      <vt:lpstr>PATHWAYS TO REDUCE SOIL EROSION</vt:lpstr>
      <vt:lpstr>PATHWAYS TO REDUCE SOIL EROSION</vt:lpstr>
      <vt:lpstr>PATHWAYS TO REDUCE SOIL EROSION</vt:lpstr>
      <vt:lpstr>PROCESS FOR SELECTING EROSION CONTROL PRACTICES</vt:lpstr>
      <vt:lpstr>PROCESS FOR DESIGNING EROSION CONTROL PRACTICES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Impounding Grade Stabilization Structure with Adjustable Water Level</dc:title>
  <dc:creator>Bisinger, Justin - NRCS, Davenport, IA</dc:creator>
  <cp:lastModifiedBy>Druhl, Cassie</cp:lastModifiedBy>
  <cp:revision>42</cp:revision>
  <dcterms:created xsi:type="dcterms:W3CDTF">2019-03-18T14:21:15Z</dcterms:created>
  <dcterms:modified xsi:type="dcterms:W3CDTF">2019-06-25T13:34:55Z</dcterms:modified>
</cp:coreProperties>
</file>